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7" r:id="rId2"/>
  </p:sldIdLst>
  <p:sldSz cx="10691813" cy="7559675"/>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p:scale>
          <a:sx n="75" d="100"/>
          <a:sy n="75"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ENG">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xmlns="" id="{DE69BF1D-8D3E-4CDD-9F6A-B765E0CEA7BF}"/>
              </a:ext>
            </a:extLst>
          </p:cNvPr>
          <p:cNvSpPr>
            <a:spLocks noGrp="1"/>
          </p:cNvSpPr>
          <p:nvPr>
            <p:ph type="pic" idx="1" hasCustomPrompt="1"/>
          </p:nvPr>
        </p:nvSpPr>
        <p:spPr>
          <a:xfrm>
            <a:off x="252001" y="2124000"/>
            <a:ext cx="4140000" cy="1944000"/>
          </a:xfrm>
        </p:spPr>
        <p:txBody>
          <a:bodyPr>
            <a:normAutofit/>
          </a:bodyPr>
          <a:lstStyle>
            <a:lvl1pPr marL="0" indent="0">
              <a:buNone/>
              <a:defRPr sz="1000">
                <a:solidFill>
                  <a:srgbClr val="AF071F"/>
                </a:solidFill>
                <a:latin typeface="Montserrat"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Tamaño imagen 5,4 x 11,5 cm (mantener estas medidas, recortar y ajustar la imagen si es necesario).  No gráficas ni tablas</a:t>
            </a:r>
          </a:p>
          <a:p>
            <a:r>
              <a:rPr lang="es-ES"/>
              <a:t>Haga clic en el icono para agregar una imagen</a:t>
            </a:r>
          </a:p>
        </p:txBody>
      </p:sp>
      <p:sp>
        <p:nvSpPr>
          <p:cNvPr id="4" name="Marcador de texto 3">
            <a:extLst>
              <a:ext uri="{FF2B5EF4-FFF2-40B4-BE49-F238E27FC236}">
                <a16:creationId xmlns:a16="http://schemas.microsoft.com/office/drawing/2014/main" xmlns="" id="{DEBB8AC1-75D5-43AB-8335-BA958935E966}"/>
              </a:ext>
            </a:extLst>
          </p:cNvPr>
          <p:cNvSpPr>
            <a:spLocks noGrp="1"/>
          </p:cNvSpPr>
          <p:nvPr>
            <p:ph type="body" sz="half" idx="2" hasCustomPrompt="1"/>
          </p:nvPr>
        </p:nvSpPr>
        <p:spPr>
          <a:xfrm>
            <a:off x="5014800" y="1434631"/>
            <a:ext cx="5328000" cy="338682"/>
          </a:xfrm>
        </p:spPr>
        <p:txBody>
          <a:bodyPr wrap="square" lIns="0" tIns="0" rIns="0" bIns="0">
            <a:spAutoFit/>
          </a:bodyPr>
          <a:lstStyle>
            <a:lvl1pPr marL="0" indent="0" algn="just">
              <a:lnSpc>
                <a:spcPct val="114000"/>
              </a:lnSpc>
              <a:spcBef>
                <a:spcPts val="0"/>
              </a:spcBef>
              <a:spcAft>
                <a:spcPts val="600"/>
              </a:spcAft>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just">
              <a:lnSpc>
                <a:spcPct val="114000"/>
              </a:lnSpc>
              <a:spcAft>
                <a:spcPts val="600"/>
              </a:spcAft>
            </a:pPr>
            <a:r>
              <a:rPr lang="es-ES" sz="1000">
                <a:latin typeface="Montserrat" panose="02000505000000020004" pitchFamily="2" charset="0"/>
              </a:rPr>
              <a:t>Montserrat 10. Alineación justificada. Interlineado Múltiple 1,15. Espaciado Posterior 6 pto. (Preferiblemente 6-9 líneas)</a:t>
            </a:r>
          </a:p>
        </p:txBody>
      </p:sp>
      <p:sp>
        <p:nvSpPr>
          <p:cNvPr id="8" name="Marcador de texto 3">
            <a:extLst>
              <a:ext uri="{FF2B5EF4-FFF2-40B4-BE49-F238E27FC236}">
                <a16:creationId xmlns:a16="http://schemas.microsoft.com/office/drawing/2014/main" xmlns="" id="{11446B92-9AEE-49B5-B158-061A6BBDAD23}"/>
              </a:ext>
            </a:extLst>
          </p:cNvPr>
          <p:cNvSpPr>
            <a:spLocks noGrp="1"/>
          </p:cNvSpPr>
          <p:nvPr>
            <p:ph type="body" sz="half" idx="13" hasCustomPrompt="1"/>
          </p:nvPr>
        </p:nvSpPr>
        <p:spPr>
          <a:xfrm>
            <a:off x="252000" y="4284000"/>
            <a:ext cx="4147200" cy="957600"/>
          </a:xfrm>
        </p:spPr>
        <p:txBody>
          <a:bodyPr wrap="square" lIns="0" tIns="0" rIns="0" bIns="0">
            <a:noAutofit/>
          </a:bodyPr>
          <a:lstStyle>
            <a:lvl1pPr marL="0" indent="0" algn="l">
              <a:lnSpc>
                <a:spcPct val="114000"/>
              </a:lnSpc>
              <a:spcBef>
                <a:spcPts val="0"/>
              </a:spcBef>
              <a:spcAft>
                <a:spcPts val="600"/>
              </a:spcAft>
              <a:buNone/>
              <a:defRPr sz="1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Montserrat 10 negrita. Alineación izquierda. Interlineado Múltiple 1,15. (máximo 5 líneas)</a:t>
            </a:r>
          </a:p>
        </p:txBody>
      </p:sp>
      <p:sp>
        <p:nvSpPr>
          <p:cNvPr id="9" name="Marcador de texto 3">
            <a:extLst>
              <a:ext uri="{FF2B5EF4-FFF2-40B4-BE49-F238E27FC236}">
                <a16:creationId xmlns:a16="http://schemas.microsoft.com/office/drawing/2014/main" xmlns="" id="{6ACCEAEC-19C5-4BAE-B854-37C35B3C8673}"/>
              </a:ext>
            </a:extLst>
          </p:cNvPr>
          <p:cNvSpPr>
            <a:spLocks noGrp="1"/>
          </p:cNvSpPr>
          <p:nvPr>
            <p:ph type="body" sz="half" idx="14" hasCustomPrompt="1"/>
          </p:nvPr>
        </p:nvSpPr>
        <p:spPr>
          <a:xfrm>
            <a:off x="252000" y="1068430"/>
            <a:ext cx="4147200" cy="830997"/>
          </a:xfrm>
        </p:spPr>
        <p:txBody>
          <a:bodyPr lIns="0" tIns="0" rIns="0" bIns="0" anchor="ctr" anchorCtr="0">
            <a:spAutoFit/>
          </a:bodyPr>
          <a:lstStyle>
            <a:lvl1pPr marL="0" indent="0" algn="l">
              <a:lnSpc>
                <a:spcPct val="100000"/>
              </a:lnSpc>
              <a:spcBef>
                <a:spcPts val="0"/>
              </a:spcBef>
              <a:buNone/>
              <a:defRPr sz="1800">
                <a:solidFill>
                  <a:srgbClr val="AF071F"/>
                </a:solidFill>
                <a:latin typeface="Montserrat Black"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z="1800">
                <a:solidFill>
                  <a:srgbClr val="AF071F"/>
                </a:solidFill>
                <a:latin typeface="Montserrat Black"/>
                <a:ea typeface="Montserrat Black"/>
                <a:cs typeface="Montserrat Black"/>
                <a:sym typeface="Montserrat Black"/>
              </a:rPr>
              <a:t>Montserrat Black 18. Alineación izq., Interlineado sencillo (máx 3 líneas)</a:t>
            </a:r>
            <a:endParaRPr lang="es-ES"/>
          </a:p>
        </p:txBody>
      </p:sp>
      <p:sp>
        <p:nvSpPr>
          <p:cNvPr id="10" name="Marcador de texto 3">
            <a:extLst>
              <a:ext uri="{FF2B5EF4-FFF2-40B4-BE49-F238E27FC236}">
                <a16:creationId xmlns:a16="http://schemas.microsoft.com/office/drawing/2014/main" xmlns="" id="{BCCA646A-69A3-4018-81C3-DE056DDCC2E9}"/>
              </a:ext>
            </a:extLst>
          </p:cNvPr>
          <p:cNvSpPr>
            <a:spLocks noGrp="1"/>
          </p:cNvSpPr>
          <p:nvPr>
            <p:ph type="body" sz="half" idx="15" hasCustomPrompt="1"/>
          </p:nvPr>
        </p:nvSpPr>
        <p:spPr>
          <a:xfrm>
            <a:off x="5014800" y="3747642"/>
            <a:ext cx="5328000" cy="338682"/>
          </a:xfrm>
        </p:spPr>
        <p:txBody>
          <a:bodyPr wrap="square" lIns="0" tIns="0" rIns="0" bIns="0">
            <a:spAutoFit/>
          </a:bodyPr>
          <a:lstStyle>
            <a:lvl1pPr marL="0" indent="0" algn="just">
              <a:lnSpc>
                <a:spcPct val="114000"/>
              </a:lnSpc>
              <a:spcBef>
                <a:spcPts val="0"/>
              </a:spcBef>
              <a:spcAft>
                <a:spcPts val="600"/>
              </a:spcAft>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just">
              <a:lnSpc>
                <a:spcPct val="114000"/>
              </a:lnSpc>
              <a:spcAft>
                <a:spcPts val="600"/>
              </a:spcAft>
            </a:pPr>
            <a:r>
              <a:rPr lang="es-ES" sz="1000">
                <a:latin typeface="Montserrat" panose="02000505000000020004" pitchFamily="2" charset="0"/>
              </a:rPr>
              <a:t>Montserrat 10. Alineación justificada. Interlineado Múltiple 1,15. Espaciado Posterior 6 pto. (Preferiblemente 6-9 líneas)</a:t>
            </a:r>
          </a:p>
        </p:txBody>
      </p:sp>
      <p:sp>
        <p:nvSpPr>
          <p:cNvPr id="11" name="Marcador de texto 3">
            <a:extLst>
              <a:ext uri="{FF2B5EF4-FFF2-40B4-BE49-F238E27FC236}">
                <a16:creationId xmlns:a16="http://schemas.microsoft.com/office/drawing/2014/main" xmlns="" id="{48098B53-FE0C-4086-87BF-AC4C3D6B39C4}"/>
              </a:ext>
            </a:extLst>
          </p:cNvPr>
          <p:cNvSpPr>
            <a:spLocks noGrp="1"/>
          </p:cNvSpPr>
          <p:nvPr>
            <p:ph type="body" sz="half" idx="16" hasCustomPrompt="1"/>
          </p:nvPr>
        </p:nvSpPr>
        <p:spPr>
          <a:xfrm>
            <a:off x="252000" y="5598000"/>
            <a:ext cx="1728000" cy="306000"/>
          </a:xfrm>
        </p:spPr>
        <p:txBody>
          <a:bodyPr wrap="square" lIns="0" tIns="0" rIns="0" bIns="0">
            <a:noAutofit/>
          </a:bodyPr>
          <a:lstStyle>
            <a:lvl1pPr marL="0" marR="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sz="9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a:pPr>
            <a:r>
              <a:rPr lang="es-ES"/>
              <a:t>Montserrat 9. Alineación izq. Interlineado Múltiple 1,15)</a:t>
            </a:r>
          </a:p>
        </p:txBody>
      </p:sp>
      <p:sp>
        <p:nvSpPr>
          <p:cNvPr id="12" name="Marcador de texto 3">
            <a:extLst>
              <a:ext uri="{FF2B5EF4-FFF2-40B4-BE49-F238E27FC236}">
                <a16:creationId xmlns:a16="http://schemas.microsoft.com/office/drawing/2014/main" xmlns="" id="{8758DE27-8D07-4325-BDC5-CF97391A093C}"/>
              </a:ext>
            </a:extLst>
          </p:cNvPr>
          <p:cNvSpPr>
            <a:spLocks noGrp="1"/>
          </p:cNvSpPr>
          <p:nvPr>
            <p:ph type="body" sz="half" idx="17" hasCustomPrompt="1"/>
          </p:nvPr>
        </p:nvSpPr>
        <p:spPr>
          <a:xfrm>
            <a:off x="252000" y="6300000"/>
            <a:ext cx="1728000" cy="306000"/>
          </a:xfrm>
        </p:spPr>
        <p:txBody>
          <a:bodyPr wrap="square" lIns="0" tIns="0" rIns="0" bIns="0">
            <a:noAutofit/>
          </a:bodyPr>
          <a:lstStyle>
            <a:lvl1pPr marL="0" marR="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sz="9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a:pPr>
            <a:r>
              <a:rPr lang="es-ES"/>
              <a:t>Montserrat 9. Alineación izq. Interlineado Múltiple 1,15)</a:t>
            </a:r>
          </a:p>
        </p:txBody>
      </p:sp>
      <p:sp>
        <p:nvSpPr>
          <p:cNvPr id="13" name="Marcador de texto 3">
            <a:extLst>
              <a:ext uri="{FF2B5EF4-FFF2-40B4-BE49-F238E27FC236}">
                <a16:creationId xmlns:a16="http://schemas.microsoft.com/office/drawing/2014/main" xmlns="" id="{D184748C-0BF1-4B15-AD40-BDDC272B85C7}"/>
              </a:ext>
            </a:extLst>
          </p:cNvPr>
          <p:cNvSpPr>
            <a:spLocks noGrp="1"/>
          </p:cNvSpPr>
          <p:nvPr>
            <p:ph type="body" sz="half" idx="18" hasCustomPrompt="1"/>
          </p:nvPr>
        </p:nvSpPr>
        <p:spPr>
          <a:xfrm>
            <a:off x="2448000" y="6300000"/>
            <a:ext cx="1728000" cy="147600"/>
          </a:xfrm>
        </p:spPr>
        <p:txBody>
          <a:bodyPr wrap="square" lIns="0" tIns="0" rIns="0" bIns="0">
            <a:noAutofit/>
          </a:bodyPr>
          <a:lstStyle>
            <a:lvl1pPr marL="0" marR="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sz="9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a:pPr>
            <a:r>
              <a:rPr lang="es-ES"/>
              <a:t>……………………….</a:t>
            </a:r>
          </a:p>
        </p:txBody>
      </p:sp>
      <p:sp>
        <p:nvSpPr>
          <p:cNvPr id="14" name="Marcador de texto 3">
            <a:extLst>
              <a:ext uri="{FF2B5EF4-FFF2-40B4-BE49-F238E27FC236}">
                <a16:creationId xmlns:a16="http://schemas.microsoft.com/office/drawing/2014/main" xmlns="" id="{960A9FB3-71FE-4484-9830-B15BB17193A5}"/>
              </a:ext>
            </a:extLst>
          </p:cNvPr>
          <p:cNvSpPr>
            <a:spLocks noGrp="1"/>
          </p:cNvSpPr>
          <p:nvPr>
            <p:ph type="body" sz="half" idx="19" hasCustomPrompt="1"/>
          </p:nvPr>
        </p:nvSpPr>
        <p:spPr>
          <a:xfrm>
            <a:off x="2448000" y="6860696"/>
            <a:ext cx="1728000" cy="147600"/>
          </a:xfrm>
        </p:spPr>
        <p:txBody>
          <a:bodyPr wrap="square" lIns="0" tIns="0" rIns="0" bIns="0">
            <a:noAutofit/>
          </a:bodyPr>
          <a:lstStyle>
            <a:lvl1pPr marL="0" marR="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sz="9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a:pPr>
            <a:r>
              <a:rPr lang="es-ES"/>
              <a:t>……………………@csic.es</a:t>
            </a:r>
          </a:p>
        </p:txBody>
      </p:sp>
      <p:sp>
        <p:nvSpPr>
          <p:cNvPr id="17" name="Marcador de texto 3">
            <a:extLst>
              <a:ext uri="{FF2B5EF4-FFF2-40B4-BE49-F238E27FC236}">
                <a16:creationId xmlns:a16="http://schemas.microsoft.com/office/drawing/2014/main" xmlns="" id="{CF9ED931-14A9-414A-91EC-9AA339C97C87}"/>
              </a:ext>
            </a:extLst>
          </p:cNvPr>
          <p:cNvSpPr>
            <a:spLocks noGrp="1"/>
          </p:cNvSpPr>
          <p:nvPr>
            <p:ph type="body" sz="half" idx="22" hasCustomPrompt="1"/>
          </p:nvPr>
        </p:nvSpPr>
        <p:spPr>
          <a:xfrm>
            <a:off x="1560617" y="783400"/>
            <a:ext cx="772142" cy="147600"/>
          </a:xfrm>
        </p:spPr>
        <p:txBody>
          <a:bodyPr wrap="square" lIns="0" tIns="0" rIns="0" bIns="0">
            <a:noAutofit/>
          </a:bodyPr>
          <a:lstStyle>
            <a:lvl1pPr marL="0" marR="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sz="9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14000"/>
              </a:lnSpc>
              <a:spcBef>
                <a:spcPts val="0"/>
              </a:spcBef>
              <a:spcAft>
                <a:spcPts val="400"/>
              </a:spcAft>
              <a:buClrTx/>
              <a:buSzTx/>
              <a:buFont typeface="Arial" panose="020B0604020202020204" pitchFamily="34" charset="0"/>
              <a:buNone/>
              <a:tabLst/>
              <a:defRPr/>
            </a:pPr>
            <a:r>
              <a:rPr lang="es-ES"/>
              <a:t>CSIC/XX/XXX</a:t>
            </a:r>
          </a:p>
        </p:txBody>
      </p:sp>
      <p:sp>
        <p:nvSpPr>
          <p:cNvPr id="16" name="Marcador de texto 3">
            <a:extLst>
              <a:ext uri="{FF2B5EF4-FFF2-40B4-BE49-F238E27FC236}">
                <a16:creationId xmlns:a16="http://schemas.microsoft.com/office/drawing/2014/main" xmlns="" id="{363E16A0-ECDD-4330-BD62-020D9E27E457}"/>
              </a:ext>
            </a:extLst>
          </p:cNvPr>
          <p:cNvSpPr>
            <a:spLocks noGrp="1"/>
          </p:cNvSpPr>
          <p:nvPr>
            <p:ph type="body" sz="half" idx="24" hasCustomPrompt="1"/>
          </p:nvPr>
        </p:nvSpPr>
        <p:spPr>
          <a:xfrm>
            <a:off x="5112000" y="5893200"/>
            <a:ext cx="5230800" cy="165600"/>
          </a:xfrm>
        </p:spPr>
        <p:txBody>
          <a:bodyPr wrap="square" lIns="0" tIns="0" rIns="0" bIns="0">
            <a:noAutofit/>
          </a:bodyPr>
          <a:lstStyle>
            <a:lvl1pPr marL="125413" indent="-125413" algn="l">
              <a:lnSpc>
                <a:spcPct val="114000"/>
              </a:lnSpc>
              <a:spcBef>
                <a:spcPts val="0"/>
              </a:spcBef>
              <a:spcAft>
                <a:spcPts val="400"/>
              </a:spcAft>
              <a:buFont typeface="Symbol" panose="05050102010706020507" pitchFamily="18" charset="2"/>
              <a:buChar char="·"/>
              <a:defRPr sz="10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Montserrat 10. Alineación izq. Interlineado Múltiple 1,15. Esp. Posterior 4 pto</a:t>
            </a:r>
          </a:p>
        </p:txBody>
      </p:sp>
    </p:spTree>
    <p:extLst>
      <p:ext uri="{BB962C8B-B14F-4D97-AF65-F5344CB8AC3E}">
        <p14:creationId xmlns:p14="http://schemas.microsoft.com/office/powerpoint/2010/main" val="405080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s://www.csic.es/en/innovation-and-transfer"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Google Shape;54;p13">
            <a:extLst>
              <a:ext uri="{FF2B5EF4-FFF2-40B4-BE49-F238E27FC236}">
                <a16:creationId xmlns:a16="http://schemas.microsoft.com/office/drawing/2014/main" xmlns="" id="{D3A91BAC-68B6-43D1-8C28-FB6ED4E3D967}"/>
              </a:ext>
            </a:extLst>
          </p:cNvPr>
          <p:cNvSpPr/>
          <p:nvPr userDrawn="1"/>
        </p:nvSpPr>
        <p:spPr>
          <a:xfrm>
            <a:off x="4714906" y="423575"/>
            <a:ext cx="5968490" cy="7136400"/>
          </a:xfrm>
          <a:prstGeom prst="rect">
            <a:avLst/>
          </a:prstGeom>
          <a:solidFill>
            <a:srgbClr val="F3F3F3"/>
          </a:solidFill>
          <a:ln>
            <a:noFill/>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Montserrat" pitchFamily="2" charset="0"/>
              <a:ea typeface="Montserrat"/>
              <a:cs typeface="Montserrat"/>
              <a:sym typeface="Montserrat"/>
            </a:endParaRPr>
          </a:p>
        </p:txBody>
      </p:sp>
      <p:sp>
        <p:nvSpPr>
          <p:cNvPr id="32" name="Google Shape;69;p13">
            <a:extLst>
              <a:ext uri="{FF2B5EF4-FFF2-40B4-BE49-F238E27FC236}">
                <a16:creationId xmlns:a16="http://schemas.microsoft.com/office/drawing/2014/main" xmlns="" id="{9075ED12-7882-4B2F-82F8-FF1671E62DFB}"/>
              </a:ext>
            </a:extLst>
          </p:cNvPr>
          <p:cNvSpPr/>
          <p:nvPr userDrawn="1"/>
        </p:nvSpPr>
        <p:spPr>
          <a:xfrm>
            <a:off x="0" y="270"/>
            <a:ext cx="10692000" cy="642807"/>
          </a:xfrm>
          <a:prstGeom prst="rect">
            <a:avLst/>
          </a:prstGeom>
          <a:solidFill>
            <a:srgbClr val="AF071F"/>
          </a:solidFill>
          <a:ln>
            <a:noFill/>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Montserrat" pitchFamily="2" charset="0"/>
              <a:ea typeface="Montserrat"/>
              <a:cs typeface="Montserrat"/>
              <a:sym typeface="Montserrat"/>
            </a:endParaRPr>
          </a:p>
        </p:txBody>
      </p:sp>
      <p:grpSp>
        <p:nvGrpSpPr>
          <p:cNvPr id="52" name="Grupo 51">
            <a:extLst>
              <a:ext uri="{FF2B5EF4-FFF2-40B4-BE49-F238E27FC236}">
                <a16:creationId xmlns:a16="http://schemas.microsoft.com/office/drawing/2014/main" xmlns="" id="{6633F483-9C53-4F2F-906A-A3B8DAF0AF7A}"/>
              </a:ext>
            </a:extLst>
          </p:cNvPr>
          <p:cNvGrpSpPr/>
          <p:nvPr userDrawn="1"/>
        </p:nvGrpSpPr>
        <p:grpSpPr>
          <a:xfrm>
            <a:off x="5014800" y="846665"/>
            <a:ext cx="5328000" cy="493602"/>
            <a:chOff x="5014800" y="846665"/>
            <a:chExt cx="5328000" cy="493602"/>
          </a:xfrm>
        </p:grpSpPr>
        <p:sp>
          <p:nvSpPr>
            <p:cNvPr id="34" name="Google Shape;62;p13">
              <a:extLst>
                <a:ext uri="{FF2B5EF4-FFF2-40B4-BE49-F238E27FC236}">
                  <a16:creationId xmlns:a16="http://schemas.microsoft.com/office/drawing/2014/main" xmlns="" id="{110AC58F-D2A1-4A1A-B8B2-9C67A95B983D}"/>
                </a:ext>
              </a:extLst>
            </p:cNvPr>
            <p:cNvSpPr txBox="1">
              <a:spLocks/>
            </p:cNvSpPr>
            <p:nvPr userDrawn="1"/>
          </p:nvSpPr>
          <p:spPr>
            <a:xfrm>
              <a:off x="5586934" y="1052967"/>
              <a:ext cx="2604900" cy="203400"/>
            </a:xfrm>
            <a:prstGeom prst="rect">
              <a:avLst/>
            </a:prstGeom>
          </p:spPr>
          <p:txBody>
            <a:bodyPr spcFirstLastPara="1" wrap="square" lIns="0" tIns="0" rIns="0" bIns="0" anchor="t" anchorCtr="0">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lvl="0" indent="0" algn="l" rtl="0">
                <a:lnSpc>
                  <a:spcPct val="100000"/>
                </a:lnSpc>
                <a:spcBef>
                  <a:spcPts val="0"/>
                </a:spcBef>
                <a:spcAft>
                  <a:spcPts val="0"/>
                </a:spcAft>
                <a:buSzPts val="1300"/>
                <a:buNone/>
              </a:pPr>
              <a:r>
                <a:rPr lang="es-ES" sz="1100">
                  <a:solidFill>
                    <a:srgbClr val="AF071F"/>
                  </a:solidFill>
                  <a:latin typeface="Montserrat Black"/>
                  <a:ea typeface="Montserrat Black"/>
                  <a:cs typeface="Montserrat Black"/>
                  <a:sym typeface="Montserrat Black"/>
                </a:rPr>
                <a:t>Market need</a:t>
              </a:r>
            </a:p>
          </p:txBody>
        </p:sp>
        <p:cxnSp>
          <p:nvCxnSpPr>
            <p:cNvPr id="35" name="Google Shape;75;p13">
              <a:extLst>
                <a:ext uri="{FF2B5EF4-FFF2-40B4-BE49-F238E27FC236}">
                  <a16:creationId xmlns:a16="http://schemas.microsoft.com/office/drawing/2014/main" xmlns="" id="{FA5389E2-DFAA-48A1-9E50-9F9802C9FEE1}"/>
                </a:ext>
              </a:extLst>
            </p:cNvPr>
            <p:cNvCxnSpPr/>
            <p:nvPr userDrawn="1"/>
          </p:nvCxnSpPr>
          <p:spPr>
            <a:xfrm>
              <a:off x="5014800" y="846665"/>
              <a:ext cx="5328000" cy="0"/>
            </a:xfrm>
            <a:prstGeom prst="straightConnector1">
              <a:avLst/>
            </a:prstGeom>
            <a:noFill/>
            <a:ln w="9525" cap="flat" cmpd="sng">
              <a:solidFill>
                <a:srgbClr val="AF071F"/>
              </a:solidFill>
              <a:prstDash val="solid"/>
              <a:round/>
              <a:headEnd type="none" w="med" len="med"/>
              <a:tailEnd type="none" w="med" len="med"/>
            </a:ln>
          </p:spPr>
        </p:cxnSp>
        <p:pic>
          <p:nvPicPr>
            <p:cNvPr id="36" name="Google Shape;76;p13">
              <a:extLst>
                <a:ext uri="{FF2B5EF4-FFF2-40B4-BE49-F238E27FC236}">
                  <a16:creationId xmlns:a16="http://schemas.microsoft.com/office/drawing/2014/main" xmlns="" id="{CFA40957-B62B-485E-A4EC-B174620CEB63}"/>
                </a:ext>
              </a:extLst>
            </p:cNvPr>
            <p:cNvPicPr preferRelativeResize="0"/>
            <p:nvPr userDrawn="1"/>
          </p:nvPicPr>
          <p:blipFill>
            <a:blip r:embed="rId3">
              <a:alphaModFix/>
            </a:blip>
            <a:stretch>
              <a:fillRect/>
            </a:stretch>
          </p:blipFill>
          <p:spPr>
            <a:xfrm>
              <a:off x="5020312" y="940391"/>
              <a:ext cx="336825" cy="399876"/>
            </a:xfrm>
            <a:prstGeom prst="rect">
              <a:avLst/>
            </a:prstGeom>
            <a:noFill/>
            <a:ln>
              <a:noFill/>
            </a:ln>
          </p:spPr>
        </p:pic>
      </p:grpSp>
      <p:pic>
        <p:nvPicPr>
          <p:cNvPr id="37" name="Google Shape;70;p13">
            <a:extLst>
              <a:ext uri="{FF2B5EF4-FFF2-40B4-BE49-F238E27FC236}">
                <a16:creationId xmlns:a16="http://schemas.microsoft.com/office/drawing/2014/main" xmlns="" id="{5E4A3AFF-496A-4B3C-8808-2A01537E1DC7}"/>
              </a:ext>
            </a:extLst>
          </p:cNvPr>
          <p:cNvPicPr preferRelativeResize="0">
            <a:picLocks noChangeAspect="1"/>
          </p:cNvPicPr>
          <p:nvPr userDrawn="1"/>
        </p:nvPicPr>
        <p:blipFill rotWithShape="1">
          <a:blip r:embed="rId4">
            <a:alphaModFix/>
          </a:blip>
          <a:srcRect t="1" b="18882"/>
          <a:stretch/>
        </p:blipFill>
        <p:spPr>
          <a:xfrm>
            <a:off x="274302" y="144000"/>
            <a:ext cx="1631053" cy="360000"/>
          </a:xfrm>
          <a:prstGeom prst="rect">
            <a:avLst/>
          </a:prstGeom>
          <a:noFill/>
          <a:ln>
            <a:noFill/>
          </a:ln>
        </p:spPr>
      </p:pic>
      <p:sp>
        <p:nvSpPr>
          <p:cNvPr id="39" name="CuadroTexto 38">
            <a:extLst>
              <a:ext uri="{FF2B5EF4-FFF2-40B4-BE49-F238E27FC236}">
                <a16:creationId xmlns:a16="http://schemas.microsoft.com/office/drawing/2014/main" xmlns="" id="{5E378766-044C-4620-B3E7-1B01015653A1}"/>
              </a:ext>
            </a:extLst>
          </p:cNvPr>
          <p:cNvSpPr txBox="1"/>
          <p:nvPr userDrawn="1"/>
        </p:nvSpPr>
        <p:spPr>
          <a:xfrm>
            <a:off x="2792402" y="162418"/>
            <a:ext cx="4976042" cy="323165"/>
          </a:xfrm>
          <a:prstGeom prst="rect">
            <a:avLst/>
          </a:prstGeom>
          <a:noFill/>
        </p:spPr>
        <p:txBody>
          <a:bodyPr wrap="none" rtlCol="0">
            <a:spAutoFit/>
          </a:bodyPr>
          <a:lstStyle/>
          <a:p>
            <a:r>
              <a:rPr lang="es-ES" sz="1500" b="1">
                <a:solidFill>
                  <a:schemeClr val="bg1"/>
                </a:solidFill>
                <a:latin typeface="Montserrat" panose="02000505000000020004" pitchFamily="2" charset="0"/>
              </a:rPr>
              <a:t>Consejo Superior de Investigaciones Científicas</a:t>
            </a:r>
          </a:p>
        </p:txBody>
      </p:sp>
      <p:sp>
        <p:nvSpPr>
          <p:cNvPr id="40" name="Google Shape;74;p13">
            <a:extLst>
              <a:ext uri="{FF2B5EF4-FFF2-40B4-BE49-F238E27FC236}">
                <a16:creationId xmlns:a16="http://schemas.microsoft.com/office/drawing/2014/main" xmlns="" id="{4124D31D-58D5-4D26-9970-F3B0E2121F13}"/>
              </a:ext>
            </a:extLst>
          </p:cNvPr>
          <p:cNvSpPr txBox="1">
            <a:spLocks/>
          </p:cNvSpPr>
          <p:nvPr userDrawn="1"/>
        </p:nvSpPr>
        <p:spPr>
          <a:xfrm>
            <a:off x="252000" y="782738"/>
            <a:ext cx="1108800" cy="128700"/>
          </a:xfrm>
          <a:prstGeom prst="rect">
            <a:avLst/>
          </a:prstGeom>
        </p:spPr>
        <p:txBody>
          <a:bodyPr spcFirstLastPara="1" wrap="square" lIns="0" tIns="0" rIns="0" bIns="0" anchor="t" anchorCtr="0">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nSpc>
                <a:spcPct val="115000"/>
              </a:lnSpc>
              <a:spcBef>
                <a:spcPts val="0"/>
              </a:spcBef>
              <a:buClr>
                <a:schemeClr val="dk1"/>
              </a:buClr>
              <a:buSzPts val="1400"/>
              <a:buFont typeface="Arial"/>
              <a:buNone/>
            </a:pPr>
            <a:r>
              <a:rPr lang="es-ES" sz="900">
                <a:solidFill>
                  <a:srgbClr val="434343"/>
                </a:solidFill>
                <a:latin typeface="Montserrat"/>
                <a:ea typeface="Montserrat"/>
                <a:cs typeface="Montserrat"/>
                <a:sym typeface="Montserrat"/>
              </a:rPr>
              <a:t>Technology Offer</a:t>
            </a:r>
            <a:endParaRPr lang="es-ES" sz="900">
              <a:solidFill>
                <a:srgbClr val="434343"/>
              </a:solidFill>
              <a:latin typeface="Montserrat" pitchFamily="2" charset="0"/>
              <a:ea typeface="Montserrat"/>
              <a:cs typeface="Montserrat"/>
              <a:sym typeface="Montserrat"/>
            </a:endParaRPr>
          </a:p>
        </p:txBody>
      </p:sp>
      <p:sp>
        <p:nvSpPr>
          <p:cNvPr id="41" name="CuadroTexto 40">
            <a:extLst>
              <a:ext uri="{FF2B5EF4-FFF2-40B4-BE49-F238E27FC236}">
                <a16:creationId xmlns:a16="http://schemas.microsoft.com/office/drawing/2014/main" xmlns="" id="{D3104C21-ADAA-4601-84E0-C5A2B188112C}"/>
              </a:ext>
            </a:extLst>
          </p:cNvPr>
          <p:cNvSpPr txBox="1"/>
          <p:nvPr userDrawn="1"/>
        </p:nvSpPr>
        <p:spPr>
          <a:xfrm>
            <a:off x="252000" y="5400000"/>
            <a:ext cx="1674000" cy="146963"/>
          </a:xfrm>
          <a:prstGeom prst="rect">
            <a:avLst/>
          </a:prstGeom>
          <a:noFill/>
        </p:spPr>
        <p:txBody>
          <a:bodyPr wrap="square" lIns="0" tIns="0" rIns="0" bIns="0" rtlCol="0">
            <a:spAutoFit/>
          </a:bodyPr>
          <a:lstStyle/>
          <a:p>
            <a:pPr algn="just">
              <a:lnSpc>
                <a:spcPct val="114000"/>
              </a:lnSpc>
              <a:spcAft>
                <a:spcPts val="300"/>
              </a:spcAft>
            </a:pPr>
            <a:r>
              <a:rPr lang="es-ES" sz="900" b="1">
                <a:solidFill>
                  <a:srgbClr val="AF071F"/>
                </a:solidFill>
                <a:latin typeface="Montserrat" panose="02000505000000020004" pitchFamily="2" charset="0"/>
              </a:rPr>
              <a:t>Intellectual Property</a:t>
            </a:r>
          </a:p>
        </p:txBody>
      </p:sp>
      <p:sp>
        <p:nvSpPr>
          <p:cNvPr id="42" name="CuadroTexto 41">
            <a:extLst>
              <a:ext uri="{FF2B5EF4-FFF2-40B4-BE49-F238E27FC236}">
                <a16:creationId xmlns:a16="http://schemas.microsoft.com/office/drawing/2014/main" xmlns="" id="{BC93E0D9-8A50-487E-9349-F65651734C83}"/>
              </a:ext>
            </a:extLst>
          </p:cNvPr>
          <p:cNvSpPr txBox="1"/>
          <p:nvPr userDrawn="1"/>
        </p:nvSpPr>
        <p:spPr>
          <a:xfrm>
            <a:off x="2448000" y="5400000"/>
            <a:ext cx="1674000" cy="146963"/>
          </a:xfrm>
          <a:prstGeom prst="rect">
            <a:avLst/>
          </a:prstGeom>
          <a:noFill/>
        </p:spPr>
        <p:txBody>
          <a:bodyPr wrap="square" lIns="0" tIns="0" rIns="0" bIns="0" rtlCol="0">
            <a:spAutoFit/>
          </a:bodyPr>
          <a:lstStyle/>
          <a:p>
            <a:pPr>
              <a:lnSpc>
                <a:spcPct val="114000"/>
              </a:lnSpc>
              <a:spcAft>
                <a:spcPts val="300"/>
              </a:spcAft>
            </a:pPr>
            <a:r>
              <a:rPr lang="es-ES" sz="900" b="1">
                <a:solidFill>
                  <a:srgbClr val="AF071F"/>
                </a:solidFill>
                <a:latin typeface="Montserrat" panose="02000505000000020004" pitchFamily="2" charset="0"/>
              </a:rPr>
              <a:t>Intended Collaboration</a:t>
            </a:r>
          </a:p>
        </p:txBody>
      </p:sp>
      <p:sp>
        <p:nvSpPr>
          <p:cNvPr id="43" name="CuadroTexto 42">
            <a:extLst>
              <a:ext uri="{FF2B5EF4-FFF2-40B4-BE49-F238E27FC236}">
                <a16:creationId xmlns:a16="http://schemas.microsoft.com/office/drawing/2014/main" xmlns="" id="{8311031B-8457-4A96-8E88-8F00FD0859C9}"/>
              </a:ext>
            </a:extLst>
          </p:cNvPr>
          <p:cNvSpPr txBox="1"/>
          <p:nvPr userDrawn="1"/>
        </p:nvSpPr>
        <p:spPr>
          <a:xfrm>
            <a:off x="252000" y="6086566"/>
            <a:ext cx="1728000" cy="146963"/>
          </a:xfrm>
          <a:prstGeom prst="rect">
            <a:avLst/>
          </a:prstGeom>
          <a:noFill/>
        </p:spPr>
        <p:txBody>
          <a:bodyPr wrap="square" lIns="0" tIns="0" rIns="0" bIns="0" rtlCol="0">
            <a:spAutoFit/>
          </a:bodyPr>
          <a:lstStyle/>
          <a:p>
            <a:pPr algn="just">
              <a:lnSpc>
                <a:spcPct val="114000"/>
              </a:lnSpc>
              <a:spcAft>
                <a:spcPts val="300"/>
              </a:spcAft>
            </a:pPr>
            <a:r>
              <a:rPr lang="es-ES" sz="900" b="1">
                <a:solidFill>
                  <a:srgbClr val="AF071F"/>
                </a:solidFill>
                <a:latin typeface="Montserrat" panose="02000505000000020004" pitchFamily="2" charset="0"/>
              </a:rPr>
              <a:t>Stage of development</a:t>
            </a:r>
            <a:endParaRPr lang="es-ES" sz="1000">
              <a:latin typeface="Montserrat" panose="02000505000000020004" pitchFamily="2" charset="0"/>
            </a:endParaRPr>
          </a:p>
        </p:txBody>
      </p:sp>
      <p:sp>
        <p:nvSpPr>
          <p:cNvPr id="44" name="CuadroTexto 43">
            <a:extLst>
              <a:ext uri="{FF2B5EF4-FFF2-40B4-BE49-F238E27FC236}">
                <a16:creationId xmlns:a16="http://schemas.microsoft.com/office/drawing/2014/main" xmlns="" id="{0FD796E5-208D-4BEE-B3B5-EAE092AED117}"/>
              </a:ext>
            </a:extLst>
          </p:cNvPr>
          <p:cNvSpPr txBox="1"/>
          <p:nvPr userDrawn="1"/>
        </p:nvSpPr>
        <p:spPr>
          <a:xfrm>
            <a:off x="2448000" y="6086566"/>
            <a:ext cx="1674000" cy="568745"/>
          </a:xfrm>
          <a:prstGeom prst="rect">
            <a:avLst/>
          </a:prstGeom>
          <a:noFill/>
        </p:spPr>
        <p:txBody>
          <a:bodyPr wrap="square" lIns="0" tIns="0" rIns="0" bIns="0" rtlCol="0">
            <a:spAutoFit/>
          </a:bodyPr>
          <a:lstStyle/>
          <a:p>
            <a:pPr algn="just">
              <a:lnSpc>
                <a:spcPct val="114000"/>
              </a:lnSpc>
              <a:spcAft>
                <a:spcPts val="300"/>
              </a:spcAft>
            </a:pPr>
            <a:r>
              <a:rPr lang="es-ES" sz="900" b="1">
                <a:solidFill>
                  <a:srgbClr val="AF071F"/>
                </a:solidFill>
                <a:latin typeface="Montserrat" panose="02000505000000020004" pitchFamily="2" charset="0"/>
              </a:rPr>
              <a:t>Contact</a:t>
            </a:r>
          </a:p>
          <a:p>
            <a:pPr>
              <a:lnSpc>
                <a:spcPct val="114000"/>
              </a:lnSpc>
              <a:spcAft>
                <a:spcPts val="400"/>
              </a:spcAft>
            </a:pPr>
            <a:r>
              <a:rPr lang="es-ES" sz="900">
                <a:latin typeface="Montserrat" panose="02000505000000020004" pitchFamily="2" charset="0"/>
              </a:rPr>
              <a:t> </a:t>
            </a:r>
            <a:endParaRPr lang="es-ES" sz="1000">
              <a:latin typeface="Montserrat" panose="02000505000000020004" pitchFamily="2" charset="0"/>
            </a:endParaRPr>
          </a:p>
          <a:p>
            <a:pPr>
              <a:lnSpc>
                <a:spcPct val="114000"/>
              </a:lnSpc>
              <a:spcAft>
                <a:spcPts val="300"/>
              </a:spcAft>
            </a:pPr>
            <a:endParaRPr lang="es-ES" sz="1000">
              <a:latin typeface="Montserrat" panose="02000505000000020004" pitchFamily="2" charset="0"/>
            </a:endParaRPr>
          </a:p>
        </p:txBody>
      </p:sp>
      <p:sp>
        <p:nvSpPr>
          <p:cNvPr id="45" name="Text Placeholder 3">
            <a:extLst>
              <a:ext uri="{FF2B5EF4-FFF2-40B4-BE49-F238E27FC236}">
                <a16:creationId xmlns:a16="http://schemas.microsoft.com/office/drawing/2014/main" xmlns="" id="{40FA8869-2AC0-4E61-9E77-208B0B056443}"/>
              </a:ext>
            </a:extLst>
          </p:cNvPr>
          <p:cNvSpPr txBox="1">
            <a:spLocks/>
          </p:cNvSpPr>
          <p:nvPr userDrawn="1"/>
        </p:nvSpPr>
        <p:spPr>
          <a:xfrm>
            <a:off x="2448000" y="6499975"/>
            <a:ext cx="1728000" cy="338400"/>
          </a:xfrm>
          <a:prstGeom prst="rect">
            <a:avLst/>
          </a:prstGeom>
        </p:spPr>
        <p:txBody>
          <a:bodyPr lIns="0" tIns="0" rIns="0" bIns="0">
            <a:normAutofit/>
          </a:bodyPr>
          <a:lstStyle>
            <a:lvl1pPr marL="0" indent="0" algn="l" defTabSz="1007943" rtl="0" eaLnBrk="1" latinLnBrk="0" hangingPunct="1">
              <a:lnSpc>
                <a:spcPct val="114000"/>
              </a:lnSpc>
              <a:spcBef>
                <a:spcPts val="0"/>
              </a:spcBef>
              <a:spcAft>
                <a:spcPts val="400"/>
              </a:spcAft>
              <a:buFont typeface="Arial" panose="020B0604020202020204" pitchFamily="34" charset="0"/>
              <a:buNone/>
              <a:defRPr sz="900" kern="1200">
                <a:solidFill>
                  <a:schemeClr val="tx1"/>
                </a:solidFill>
                <a:latin typeface="Montserrat" pitchFamily="2" charset="0"/>
                <a:ea typeface="+mn-ea"/>
                <a:cs typeface="+mn-cs"/>
              </a:defRPr>
            </a:lvl1pPr>
            <a:lvl2pPr marL="503972" indent="0" algn="l" defTabSz="1007943" rtl="0" eaLnBrk="1" latinLnBrk="0" hangingPunct="1">
              <a:lnSpc>
                <a:spcPct val="90000"/>
              </a:lnSpc>
              <a:spcBef>
                <a:spcPts val="551"/>
              </a:spcBef>
              <a:buFont typeface="Arial" panose="020B0604020202020204" pitchFamily="34" charset="0"/>
              <a:buNone/>
              <a:defRPr sz="1543" kern="1200">
                <a:solidFill>
                  <a:schemeClr val="tx1"/>
                </a:solidFill>
                <a:latin typeface="Montserrat" pitchFamily="2" charset="0"/>
                <a:ea typeface="+mn-ea"/>
                <a:cs typeface="+mn-cs"/>
              </a:defRPr>
            </a:lvl2pPr>
            <a:lvl3pPr marL="1007943" indent="0" algn="l" defTabSz="1007943" rtl="0" eaLnBrk="1" latinLnBrk="0" hangingPunct="1">
              <a:lnSpc>
                <a:spcPct val="90000"/>
              </a:lnSpc>
              <a:spcBef>
                <a:spcPts val="551"/>
              </a:spcBef>
              <a:buFont typeface="Arial" panose="020B0604020202020204" pitchFamily="34" charset="0"/>
              <a:buNone/>
              <a:defRPr sz="1323" kern="1200">
                <a:solidFill>
                  <a:schemeClr val="tx1"/>
                </a:solidFill>
                <a:latin typeface="Montserrat" pitchFamily="2" charset="0"/>
                <a:ea typeface="+mn-ea"/>
                <a:cs typeface="+mn-cs"/>
              </a:defRPr>
            </a:lvl3pPr>
            <a:lvl4pPr marL="1511915" indent="0" algn="l" defTabSz="1007943" rtl="0" eaLnBrk="1" latinLnBrk="0" hangingPunct="1">
              <a:lnSpc>
                <a:spcPct val="90000"/>
              </a:lnSpc>
              <a:spcBef>
                <a:spcPts val="551"/>
              </a:spcBef>
              <a:buFont typeface="Arial" panose="020B0604020202020204" pitchFamily="34" charset="0"/>
              <a:buNone/>
              <a:defRPr sz="1102" kern="1200">
                <a:solidFill>
                  <a:schemeClr val="tx1"/>
                </a:solidFill>
                <a:latin typeface="Montserrat" pitchFamily="2" charset="0"/>
                <a:ea typeface="+mn-ea"/>
                <a:cs typeface="+mn-cs"/>
              </a:defRPr>
            </a:lvl4pPr>
            <a:lvl5pPr marL="2015886" indent="0" algn="l" defTabSz="1007943" rtl="0" eaLnBrk="1" latinLnBrk="0" hangingPunct="1">
              <a:lnSpc>
                <a:spcPct val="90000"/>
              </a:lnSpc>
              <a:spcBef>
                <a:spcPts val="551"/>
              </a:spcBef>
              <a:buFont typeface="Arial" panose="020B0604020202020204" pitchFamily="34" charset="0"/>
              <a:buNone/>
              <a:defRPr sz="1102" kern="1200">
                <a:solidFill>
                  <a:schemeClr val="tx1"/>
                </a:solidFill>
                <a:latin typeface="Montserrat" pitchFamily="2" charset="0"/>
                <a:ea typeface="+mn-ea"/>
                <a:cs typeface="+mn-cs"/>
              </a:defRPr>
            </a:lvl5pPr>
            <a:lvl6pPr marL="2519858" indent="0" algn="l" defTabSz="1007943" rtl="0" eaLnBrk="1" latinLnBrk="0" hangingPunct="1">
              <a:lnSpc>
                <a:spcPct val="90000"/>
              </a:lnSpc>
              <a:spcBef>
                <a:spcPts val="551"/>
              </a:spcBef>
              <a:buFont typeface="Arial" panose="020B0604020202020204" pitchFamily="34" charset="0"/>
              <a:buNone/>
              <a:defRPr sz="1102" kern="1200">
                <a:solidFill>
                  <a:schemeClr val="tx1"/>
                </a:solidFill>
                <a:latin typeface="+mn-lt"/>
                <a:ea typeface="+mn-ea"/>
                <a:cs typeface="+mn-cs"/>
              </a:defRPr>
            </a:lvl6pPr>
            <a:lvl7pPr marL="3023829" indent="0" algn="l" defTabSz="1007943" rtl="0" eaLnBrk="1" latinLnBrk="0" hangingPunct="1">
              <a:lnSpc>
                <a:spcPct val="90000"/>
              </a:lnSpc>
              <a:spcBef>
                <a:spcPts val="551"/>
              </a:spcBef>
              <a:buFont typeface="Arial" panose="020B0604020202020204" pitchFamily="34" charset="0"/>
              <a:buNone/>
              <a:defRPr sz="1102" kern="1200">
                <a:solidFill>
                  <a:schemeClr val="tx1"/>
                </a:solidFill>
                <a:latin typeface="+mn-lt"/>
                <a:ea typeface="+mn-ea"/>
                <a:cs typeface="+mn-cs"/>
              </a:defRPr>
            </a:lvl7pPr>
            <a:lvl8pPr marL="3527801" indent="0" algn="l" defTabSz="1007943" rtl="0" eaLnBrk="1" latinLnBrk="0" hangingPunct="1">
              <a:lnSpc>
                <a:spcPct val="90000"/>
              </a:lnSpc>
              <a:spcBef>
                <a:spcPts val="551"/>
              </a:spcBef>
              <a:buFont typeface="Arial" panose="020B0604020202020204" pitchFamily="34" charset="0"/>
              <a:buNone/>
              <a:defRPr sz="1102" kern="1200">
                <a:solidFill>
                  <a:schemeClr val="tx1"/>
                </a:solidFill>
                <a:latin typeface="+mn-lt"/>
                <a:ea typeface="+mn-ea"/>
                <a:cs typeface="+mn-cs"/>
              </a:defRPr>
            </a:lvl8pPr>
            <a:lvl9pPr marL="4031772" indent="0" algn="l" defTabSz="1007943" rtl="0" eaLnBrk="1" latinLnBrk="0" hangingPunct="1">
              <a:lnSpc>
                <a:spcPct val="90000"/>
              </a:lnSpc>
              <a:spcBef>
                <a:spcPts val="551"/>
              </a:spcBef>
              <a:buFont typeface="Arial" panose="020B0604020202020204" pitchFamily="34" charset="0"/>
              <a:buNone/>
              <a:defRPr sz="1102" kern="1200">
                <a:solidFill>
                  <a:schemeClr val="tx1"/>
                </a:solidFill>
                <a:latin typeface="+mn-lt"/>
                <a:ea typeface="+mn-ea"/>
                <a:cs typeface="+mn-cs"/>
              </a:defRPr>
            </a:lvl9pPr>
          </a:lstStyle>
          <a:p>
            <a:r>
              <a:rPr lang="es-ES">
                <a:latin typeface="Montserrat" pitchFamily="2" charset="0"/>
              </a:rPr>
              <a:t>Vice-presidency for Innovation and Transfer</a:t>
            </a:r>
          </a:p>
        </p:txBody>
      </p:sp>
      <p:sp>
        <p:nvSpPr>
          <p:cNvPr id="46" name="Rectángulo 45">
            <a:extLst>
              <a:ext uri="{FF2B5EF4-FFF2-40B4-BE49-F238E27FC236}">
                <a16:creationId xmlns:a16="http://schemas.microsoft.com/office/drawing/2014/main" xmlns="" id="{154A264E-16A2-4354-A6F6-033DB08CC588}"/>
              </a:ext>
            </a:extLst>
          </p:cNvPr>
          <p:cNvSpPr/>
          <p:nvPr userDrawn="1"/>
        </p:nvSpPr>
        <p:spPr>
          <a:xfrm>
            <a:off x="2448000" y="5596732"/>
            <a:ext cx="1728000" cy="304827"/>
          </a:xfrm>
          <a:prstGeom prst="rect">
            <a:avLst/>
          </a:prstGeom>
        </p:spPr>
        <p:txBody>
          <a:bodyPr wrap="square" lIns="0" tIns="0" rIns="0" bIns="0">
            <a:spAutoFit/>
          </a:bodyPr>
          <a:lstStyle/>
          <a:p>
            <a:pPr marL="0" marR="0" lvl="0" indent="0" algn="l" defTabSz="914400" rtl="0" eaLnBrk="1" fontAlgn="auto" latinLnBrk="0" hangingPunct="1">
              <a:lnSpc>
                <a:spcPct val="114000"/>
              </a:lnSpc>
              <a:spcBef>
                <a:spcPts val="0"/>
              </a:spcBef>
              <a:spcAft>
                <a:spcPts val="400"/>
              </a:spcAft>
              <a:buClrTx/>
              <a:buSzTx/>
              <a:buFontTx/>
              <a:buNone/>
              <a:tabLst/>
              <a:defRPr/>
            </a:pPr>
            <a:r>
              <a:rPr lang="es-ES" sz="900">
                <a:latin typeface="Montserrat" panose="02000505000000020004" pitchFamily="2" charset="0"/>
              </a:rPr>
              <a:t>Licensing and/or co-development</a:t>
            </a:r>
          </a:p>
        </p:txBody>
      </p:sp>
      <p:sp>
        <p:nvSpPr>
          <p:cNvPr id="47" name="Text Placeholder 3">
            <a:extLst>
              <a:ext uri="{FF2B5EF4-FFF2-40B4-BE49-F238E27FC236}">
                <a16:creationId xmlns:a16="http://schemas.microsoft.com/office/drawing/2014/main" xmlns="" id="{831EE1B3-DB82-4796-8963-D140C7761507}"/>
              </a:ext>
            </a:extLst>
          </p:cNvPr>
          <p:cNvSpPr txBox="1">
            <a:spLocks/>
          </p:cNvSpPr>
          <p:nvPr userDrawn="1"/>
        </p:nvSpPr>
        <p:spPr>
          <a:xfrm>
            <a:off x="2448000" y="7017742"/>
            <a:ext cx="1728000" cy="169200"/>
          </a:xfrm>
          <a:prstGeom prst="rect">
            <a:avLst/>
          </a:prstGeom>
        </p:spPr>
        <p:txBody>
          <a:bodyPr lIns="0" tIns="0" rIns="0" bIns="0">
            <a:normAutofit/>
          </a:bodyPr>
          <a:lstStyle>
            <a:lvl1pPr marL="0" indent="0" algn="just" defTabSz="801929" rtl="0" eaLnBrk="1" latinLnBrk="0" hangingPunct="1">
              <a:lnSpc>
                <a:spcPct val="114000"/>
              </a:lnSpc>
              <a:spcBef>
                <a:spcPts val="0"/>
              </a:spcBef>
              <a:spcAft>
                <a:spcPts val="0"/>
              </a:spcAft>
              <a:buFont typeface="Arial" panose="020B0604020202020204" pitchFamily="34" charset="0"/>
              <a:buNone/>
              <a:defRPr sz="900" kern="1200">
                <a:solidFill>
                  <a:schemeClr val="tx1"/>
                </a:solidFill>
                <a:latin typeface="Montserrat" pitchFamily="2" charset="0"/>
                <a:ea typeface="+mn-ea"/>
                <a:cs typeface="+mn-cs"/>
              </a:defRPr>
            </a:lvl1pPr>
            <a:lvl2pPr marL="503972" indent="0" algn="l" defTabSz="801929" rtl="0" eaLnBrk="1" latinLnBrk="0" hangingPunct="1">
              <a:lnSpc>
                <a:spcPct val="114000"/>
              </a:lnSpc>
              <a:spcBef>
                <a:spcPts val="439"/>
              </a:spcBef>
              <a:spcAft>
                <a:spcPts val="526"/>
              </a:spcAft>
              <a:buFont typeface="Arial" panose="020B0604020202020204" pitchFamily="34" charset="0"/>
              <a:buNone/>
              <a:defRPr sz="1543" kern="1200">
                <a:solidFill>
                  <a:schemeClr val="tx1"/>
                </a:solidFill>
                <a:latin typeface="Montserrat" pitchFamily="2" charset="0"/>
                <a:ea typeface="+mn-ea"/>
                <a:cs typeface="+mn-cs"/>
              </a:defRPr>
            </a:lvl2pPr>
            <a:lvl3pPr marL="1007943" indent="0" algn="l" defTabSz="801929" rtl="0" eaLnBrk="1" latinLnBrk="0" hangingPunct="1">
              <a:lnSpc>
                <a:spcPct val="114000"/>
              </a:lnSpc>
              <a:spcBef>
                <a:spcPts val="0"/>
              </a:spcBef>
              <a:spcAft>
                <a:spcPts val="600"/>
              </a:spcAft>
              <a:buFont typeface="Arial" panose="020B0604020202020204" pitchFamily="34" charset="0"/>
              <a:buNone/>
              <a:defRPr sz="1323" b="1" kern="1200">
                <a:solidFill>
                  <a:schemeClr val="tx1"/>
                </a:solidFill>
                <a:latin typeface="Montserrat" pitchFamily="2" charset="0"/>
                <a:ea typeface="+mn-ea"/>
                <a:cs typeface="+mn-cs"/>
              </a:defRPr>
            </a:lvl3pPr>
            <a:lvl4pPr marL="1511915" indent="0" algn="l" defTabSz="801929" rtl="0" eaLnBrk="1" latinLnBrk="0" hangingPunct="1">
              <a:lnSpc>
                <a:spcPct val="114000"/>
              </a:lnSpc>
              <a:spcBef>
                <a:spcPts val="0"/>
              </a:spcBef>
              <a:spcAft>
                <a:spcPts val="400"/>
              </a:spcAft>
              <a:buFont typeface="Arial" panose="020B0604020202020204" pitchFamily="34" charset="0"/>
              <a:buNone/>
              <a:defRPr sz="1102" kern="1200">
                <a:solidFill>
                  <a:schemeClr val="tx1"/>
                </a:solidFill>
                <a:latin typeface="Montserrat" pitchFamily="2" charset="0"/>
                <a:ea typeface="+mn-ea"/>
                <a:cs typeface="+mn-cs"/>
              </a:defRPr>
            </a:lvl4pPr>
            <a:lvl5pPr marL="2015886" indent="0" algn="l" defTabSz="801929" rtl="0" eaLnBrk="1" latinLnBrk="0" hangingPunct="1">
              <a:lnSpc>
                <a:spcPct val="114000"/>
              </a:lnSpc>
              <a:spcBef>
                <a:spcPts val="439"/>
              </a:spcBef>
              <a:spcAft>
                <a:spcPts val="526"/>
              </a:spcAft>
              <a:buFont typeface="Arial" panose="020B0604020202020204" pitchFamily="34" charset="0"/>
              <a:buNone/>
              <a:defRPr sz="1102" kern="1200">
                <a:solidFill>
                  <a:schemeClr val="tx1"/>
                </a:solidFill>
                <a:latin typeface="Montserrat" pitchFamily="2" charset="0"/>
                <a:ea typeface="+mn-ea"/>
                <a:cs typeface="+mn-cs"/>
              </a:defRPr>
            </a:lvl5pPr>
            <a:lvl6pPr marL="2519858" indent="0" algn="l" defTabSz="801929" rtl="0" eaLnBrk="1" latinLnBrk="0" hangingPunct="1">
              <a:lnSpc>
                <a:spcPct val="90000"/>
              </a:lnSpc>
              <a:spcBef>
                <a:spcPts val="439"/>
              </a:spcBef>
              <a:buFont typeface="Arial" panose="020B0604020202020204" pitchFamily="34" charset="0"/>
              <a:buNone/>
              <a:defRPr sz="1102" kern="1200">
                <a:solidFill>
                  <a:schemeClr val="tx1"/>
                </a:solidFill>
                <a:latin typeface="+mn-lt"/>
                <a:ea typeface="+mn-ea"/>
                <a:cs typeface="+mn-cs"/>
              </a:defRPr>
            </a:lvl6pPr>
            <a:lvl7pPr marL="3023829" indent="0" algn="l" defTabSz="801929" rtl="0" eaLnBrk="1" latinLnBrk="0" hangingPunct="1">
              <a:lnSpc>
                <a:spcPct val="90000"/>
              </a:lnSpc>
              <a:spcBef>
                <a:spcPts val="439"/>
              </a:spcBef>
              <a:buFont typeface="Arial" panose="020B0604020202020204" pitchFamily="34" charset="0"/>
              <a:buNone/>
              <a:defRPr sz="1102" kern="1200">
                <a:solidFill>
                  <a:schemeClr val="tx1"/>
                </a:solidFill>
                <a:latin typeface="+mn-lt"/>
                <a:ea typeface="+mn-ea"/>
                <a:cs typeface="+mn-cs"/>
              </a:defRPr>
            </a:lvl7pPr>
            <a:lvl8pPr marL="3527801" indent="0" algn="l" defTabSz="801929" rtl="0" eaLnBrk="1" latinLnBrk="0" hangingPunct="1">
              <a:lnSpc>
                <a:spcPct val="90000"/>
              </a:lnSpc>
              <a:spcBef>
                <a:spcPts val="439"/>
              </a:spcBef>
              <a:buFont typeface="Arial" panose="020B0604020202020204" pitchFamily="34" charset="0"/>
              <a:buNone/>
              <a:defRPr sz="1102" kern="1200">
                <a:solidFill>
                  <a:schemeClr val="tx1"/>
                </a:solidFill>
                <a:latin typeface="+mn-lt"/>
                <a:ea typeface="+mn-ea"/>
                <a:cs typeface="+mn-cs"/>
              </a:defRPr>
            </a:lvl8pPr>
            <a:lvl9pPr marL="4031772" indent="0" algn="l" defTabSz="801929" rtl="0" eaLnBrk="1" latinLnBrk="0" hangingPunct="1">
              <a:lnSpc>
                <a:spcPct val="90000"/>
              </a:lnSpc>
              <a:spcBef>
                <a:spcPts val="439"/>
              </a:spcBef>
              <a:buFont typeface="Arial" panose="020B0604020202020204" pitchFamily="34" charset="0"/>
              <a:buNone/>
              <a:defRPr sz="1102" kern="1200">
                <a:solidFill>
                  <a:schemeClr val="tx1"/>
                </a:solidFill>
                <a:latin typeface="+mn-lt"/>
                <a:ea typeface="+mn-ea"/>
                <a:cs typeface="+mn-cs"/>
              </a:defRPr>
            </a:lvl9pPr>
          </a:lstStyle>
          <a:p>
            <a:r>
              <a:rPr lang="es-ES">
                <a:latin typeface="Montserrat" pitchFamily="2" charset="0"/>
              </a:rPr>
              <a:t>comercializacion@csic.es</a:t>
            </a:r>
          </a:p>
        </p:txBody>
      </p:sp>
      <p:grpSp>
        <p:nvGrpSpPr>
          <p:cNvPr id="48" name="Grupo 47">
            <a:extLst>
              <a:ext uri="{FF2B5EF4-FFF2-40B4-BE49-F238E27FC236}">
                <a16:creationId xmlns:a16="http://schemas.microsoft.com/office/drawing/2014/main" xmlns="" id="{CD306973-389D-4263-B361-9273200B8700}"/>
              </a:ext>
            </a:extLst>
          </p:cNvPr>
          <p:cNvGrpSpPr/>
          <p:nvPr userDrawn="1"/>
        </p:nvGrpSpPr>
        <p:grpSpPr>
          <a:xfrm>
            <a:off x="5014800" y="3153415"/>
            <a:ext cx="5328000" cy="412329"/>
            <a:chOff x="5012888" y="3153415"/>
            <a:chExt cx="5328000" cy="412329"/>
          </a:xfrm>
        </p:grpSpPr>
        <p:sp>
          <p:nvSpPr>
            <p:cNvPr id="49" name="Google Shape;66;p13">
              <a:extLst>
                <a:ext uri="{FF2B5EF4-FFF2-40B4-BE49-F238E27FC236}">
                  <a16:creationId xmlns:a16="http://schemas.microsoft.com/office/drawing/2014/main" xmlns="" id="{419C77FD-56EF-4635-BA8A-793C5522380F}"/>
                </a:ext>
              </a:extLst>
            </p:cNvPr>
            <p:cNvSpPr txBox="1">
              <a:spLocks/>
            </p:cNvSpPr>
            <p:nvPr userDrawn="1"/>
          </p:nvSpPr>
          <p:spPr>
            <a:xfrm>
              <a:off x="5585022" y="3362344"/>
              <a:ext cx="2645700" cy="203400"/>
            </a:xfrm>
            <a:prstGeom prst="rect">
              <a:avLst/>
            </a:prstGeom>
          </p:spPr>
          <p:txBody>
            <a:bodyPr spcFirstLastPara="1" wrap="square" lIns="0" tIns="0" rIns="0" bIns="0" anchor="t" anchorCtr="0">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lvl="0" indent="0" algn="l" rtl="0">
                <a:lnSpc>
                  <a:spcPct val="100000"/>
                </a:lnSpc>
                <a:spcBef>
                  <a:spcPts val="0"/>
                </a:spcBef>
                <a:spcAft>
                  <a:spcPts val="0"/>
                </a:spcAft>
                <a:buSzPts val="1300"/>
                <a:buNone/>
              </a:pPr>
              <a:r>
                <a:rPr lang="es-ES" sz="1100">
                  <a:solidFill>
                    <a:srgbClr val="AF071F"/>
                  </a:solidFill>
                  <a:latin typeface="Montserrat Black"/>
                  <a:ea typeface="Montserrat Black"/>
                  <a:cs typeface="Montserrat Black"/>
                  <a:sym typeface="Montserrat Black"/>
                </a:rPr>
                <a:t>CSIC solution </a:t>
              </a:r>
            </a:p>
          </p:txBody>
        </p:sp>
        <p:cxnSp>
          <p:nvCxnSpPr>
            <p:cNvPr id="50" name="Google Shape;67;p13">
              <a:extLst>
                <a:ext uri="{FF2B5EF4-FFF2-40B4-BE49-F238E27FC236}">
                  <a16:creationId xmlns:a16="http://schemas.microsoft.com/office/drawing/2014/main" xmlns="" id="{4103E711-6B10-4C41-9101-DD5F64F22EEC}"/>
                </a:ext>
              </a:extLst>
            </p:cNvPr>
            <p:cNvCxnSpPr/>
            <p:nvPr userDrawn="1"/>
          </p:nvCxnSpPr>
          <p:spPr>
            <a:xfrm>
              <a:off x="5012888" y="3153415"/>
              <a:ext cx="5328000" cy="0"/>
            </a:xfrm>
            <a:prstGeom prst="straightConnector1">
              <a:avLst/>
            </a:prstGeom>
            <a:noFill/>
            <a:ln w="9525" cap="flat" cmpd="sng">
              <a:solidFill>
                <a:srgbClr val="AF071F"/>
              </a:solidFill>
              <a:prstDash val="solid"/>
              <a:round/>
              <a:headEnd type="none" w="med" len="med"/>
              <a:tailEnd type="none" w="med" len="med"/>
            </a:ln>
          </p:spPr>
        </p:cxnSp>
        <p:pic>
          <p:nvPicPr>
            <p:cNvPr id="51" name="Google Shape;68;p13">
              <a:extLst>
                <a:ext uri="{FF2B5EF4-FFF2-40B4-BE49-F238E27FC236}">
                  <a16:creationId xmlns:a16="http://schemas.microsoft.com/office/drawing/2014/main" xmlns="" id="{B539E0C3-78CD-4964-ADCB-344FD1D9BCD2}"/>
                </a:ext>
              </a:extLst>
            </p:cNvPr>
            <p:cNvPicPr preferRelativeResize="0"/>
            <p:nvPr userDrawn="1"/>
          </p:nvPicPr>
          <p:blipFill>
            <a:blip r:embed="rId5">
              <a:alphaModFix/>
            </a:blip>
            <a:stretch>
              <a:fillRect/>
            </a:stretch>
          </p:blipFill>
          <p:spPr>
            <a:xfrm>
              <a:off x="5019666" y="3364928"/>
              <a:ext cx="415741" cy="197751"/>
            </a:xfrm>
            <a:prstGeom prst="rect">
              <a:avLst/>
            </a:prstGeom>
            <a:noFill/>
            <a:ln>
              <a:noFill/>
            </a:ln>
          </p:spPr>
        </p:pic>
      </p:grpSp>
      <p:sp>
        <p:nvSpPr>
          <p:cNvPr id="3" name="Marcador de texto 2">
            <a:extLst>
              <a:ext uri="{FF2B5EF4-FFF2-40B4-BE49-F238E27FC236}">
                <a16:creationId xmlns:a16="http://schemas.microsoft.com/office/drawing/2014/main" xmlns="" id="{53CB4756-0F53-4632-819B-B82E9FC556D4}"/>
              </a:ext>
            </a:extLst>
          </p:cNvPr>
          <p:cNvSpPr>
            <a:spLocks noGrp="1"/>
          </p:cNvSpPr>
          <p:nvPr userDrawn="1">
            <p:ph type="body" idx="1"/>
          </p:nvPr>
        </p:nvSpPr>
        <p:spPr>
          <a:xfrm>
            <a:off x="207182" y="2042537"/>
            <a:ext cx="4358110" cy="1540236"/>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p:txBody>
      </p:sp>
      <p:sp>
        <p:nvSpPr>
          <p:cNvPr id="26" name="Rectángulo 25">
            <a:extLst>
              <a:ext uri="{FF2B5EF4-FFF2-40B4-BE49-F238E27FC236}">
                <a16:creationId xmlns:a16="http://schemas.microsoft.com/office/drawing/2014/main" xmlns="" id="{36303D16-5C4D-4511-B02E-0AD14F02A902}"/>
              </a:ext>
            </a:extLst>
          </p:cNvPr>
          <p:cNvSpPr/>
          <p:nvPr userDrawn="1"/>
        </p:nvSpPr>
        <p:spPr>
          <a:xfrm>
            <a:off x="8118825" y="200890"/>
            <a:ext cx="2375971" cy="246221"/>
          </a:xfrm>
          <a:prstGeom prst="rect">
            <a:avLst/>
          </a:prstGeom>
        </p:spPr>
        <p:txBody>
          <a:bodyPr wrap="none">
            <a:spAutoFit/>
          </a:bodyPr>
          <a:lstStyle/>
          <a:p>
            <a:r>
              <a:rPr lang="es-ES" sz="1000">
                <a:solidFill>
                  <a:schemeClr val="bg1"/>
                </a:solidFill>
                <a:latin typeface="Montserrat" pitchFamily="2" charset="0"/>
                <a:hlinkClick r:id="rId6">
                  <a:extLst>
                    <a:ext uri="{A12FA001-AC4F-418D-AE19-62706E023703}">
                      <ahyp:hlinkClr xmlns:ahyp="http://schemas.microsoft.com/office/drawing/2018/hyperlinkcolor" xmlns="" val="tx"/>
                    </a:ext>
                  </a:extLst>
                </a:hlinkClick>
              </a:rPr>
              <a:t>csic.es/en/innovation-and-transfer</a:t>
            </a:r>
            <a:endParaRPr lang="es-ES" sz="1000">
              <a:solidFill>
                <a:schemeClr val="bg1"/>
              </a:solidFill>
              <a:latin typeface="Montserrat" pitchFamily="2" charset="0"/>
            </a:endParaRPr>
          </a:p>
        </p:txBody>
      </p:sp>
      <p:sp>
        <p:nvSpPr>
          <p:cNvPr id="28" name="Text Placeholder 3">
            <a:extLst>
              <a:ext uri="{FF2B5EF4-FFF2-40B4-BE49-F238E27FC236}">
                <a16:creationId xmlns:a16="http://schemas.microsoft.com/office/drawing/2014/main" xmlns="" id="{DF334D05-8638-470E-AF39-FC8FCDB520F4}"/>
              </a:ext>
            </a:extLst>
          </p:cNvPr>
          <p:cNvSpPr txBox="1">
            <a:spLocks/>
          </p:cNvSpPr>
          <p:nvPr userDrawn="1"/>
        </p:nvSpPr>
        <p:spPr>
          <a:xfrm>
            <a:off x="5014800" y="5475272"/>
            <a:ext cx="5374890" cy="1814528"/>
          </a:xfrm>
          <a:prstGeom prst="rect">
            <a:avLst/>
          </a:prstGeom>
          <a:solidFill>
            <a:srgbClr val="AF071F"/>
          </a:solidFill>
        </p:spPr>
        <p:txBody>
          <a:bodyPr lIns="115200" tIns="115200" rIns="115200" bIns="115200">
            <a:normAutofit/>
          </a:bodyPr>
          <a:lstStyle>
            <a:lvl1pPr marL="0" indent="0" algn="l" defTabSz="914400" rtl="0" eaLnBrk="1" latinLnBrk="0" hangingPunct="1">
              <a:lnSpc>
                <a:spcPct val="90000"/>
              </a:lnSpc>
              <a:spcBef>
                <a:spcPts val="1000"/>
              </a:spcBef>
              <a:buFont typeface="Arial" panose="020B0604020202020204" pitchFamily="34" charset="0"/>
              <a:buNone/>
              <a:defRPr sz="1000" b="1" kern="1200">
                <a:solidFill>
                  <a:schemeClr val="bg1"/>
                </a:solidFill>
                <a:latin typeface="Montserrat" pitchFamily="2" charset="0"/>
                <a:ea typeface="+mn-ea"/>
                <a:cs typeface="+mn-cs"/>
              </a:defRPr>
            </a:lvl1pPr>
            <a:lvl2pPr marL="675422" indent="-171450" algn="l" defTabSz="914400" rtl="0" eaLnBrk="1" latinLnBrk="0" hangingPunct="1">
              <a:lnSpc>
                <a:spcPct val="90000"/>
              </a:lnSpc>
              <a:spcBef>
                <a:spcPts val="500"/>
              </a:spcBef>
              <a:buFont typeface="Arial" panose="020B0604020202020204" pitchFamily="34" charset="0"/>
              <a:buChar char="•"/>
              <a:defRPr sz="1000" b="0" kern="1200">
                <a:solidFill>
                  <a:schemeClr val="bg1"/>
                </a:solidFill>
                <a:latin typeface="Montserrat" pitchFamily="2" charset="0"/>
                <a:ea typeface="+mn-ea"/>
                <a:cs typeface="+mn-cs"/>
              </a:defRPr>
            </a:lvl2pPr>
            <a:lvl3pPr marL="1007943" indent="0" algn="l" defTabSz="914400" rtl="0" eaLnBrk="1" latinLnBrk="0" hangingPunct="1">
              <a:lnSpc>
                <a:spcPct val="90000"/>
              </a:lnSpc>
              <a:spcBef>
                <a:spcPts val="500"/>
              </a:spcBef>
              <a:buFont typeface="Arial" panose="020B0604020202020204" pitchFamily="34" charset="0"/>
              <a:buNone/>
              <a:defRPr sz="1323" kern="1200">
                <a:solidFill>
                  <a:schemeClr val="tx1"/>
                </a:solidFill>
                <a:latin typeface="Montserrat" pitchFamily="2" charset="0"/>
                <a:ea typeface="+mn-ea"/>
                <a:cs typeface="+mn-cs"/>
              </a:defRPr>
            </a:lvl3pPr>
            <a:lvl4pPr marL="1511915" indent="0" algn="l" defTabSz="914400" rtl="0" eaLnBrk="1" latinLnBrk="0" hangingPunct="1">
              <a:lnSpc>
                <a:spcPct val="90000"/>
              </a:lnSpc>
              <a:spcBef>
                <a:spcPts val="500"/>
              </a:spcBef>
              <a:buFont typeface="Arial" panose="020B0604020202020204" pitchFamily="34" charset="0"/>
              <a:buNone/>
              <a:defRPr sz="1102" kern="1200">
                <a:solidFill>
                  <a:schemeClr val="tx1"/>
                </a:solidFill>
                <a:latin typeface="Montserrat" pitchFamily="2" charset="0"/>
                <a:ea typeface="+mn-ea"/>
                <a:cs typeface="+mn-cs"/>
              </a:defRPr>
            </a:lvl4pPr>
            <a:lvl5pPr marL="2015886" indent="0" algn="l" defTabSz="914400" rtl="0" eaLnBrk="1" latinLnBrk="0" hangingPunct="1">
              <a:lnSpc>
                <a:spcPct val="90000"/>
              </a:lnSpc>
              <a:spcBef>
                <a:spcPts val="500"/>
              </a:spcBef>
              <a:buFont typeface="Arial" panose="020B0604020202020204" pitchFamily="34" charset="0"/>
              <a:buNone/>
              <a:defRPr sz="1102" kern="1200">
                <a:solidFill>
                  <a:schemeClr val="tx1"/>
                </a:solidFill>
                <a:latin typeface="Montserrat" pitchFamily="2" charset="0"/>
                <a:ea typeface="+mn-ea"/>
                <a:cs typeface="+mn-cs"/>
              </a:defRPr>
            </a:lvl5pPr>
            <a:lvl6pPr marL="2519858" indent="0" algn="l" defTabSz="914400" rtl="0" eaLnBrk="1" latinLnBrk="0" hangingPunct="1">
              <a:lnSpc>
                <a:spcPct val="90000"/>
              </a:lnSpc>
              <a:spcBef>
                <a:spcPts val="500"/>
              </a:spcBef>
              <a:buFont typeface="Arial" panose="020B0604020202020204" pitchFamily="34" charset="0"/>
              <a:buNone/>
              <a:defRPr sz="1102" kern="1200">
                <a:solidFill>
                  <a:schemeClr val="tx1"/>
                </a:solidFill>
                <a:latin typeface="+mn-lt"/>
                <a:ea typeface="+mn-ea"/>
                <a:cs typeface="+mn-cs"/>
              </a:defRPr>
            </a:lvl6pPr>
            <a:lvl7pPr marL="3023829" indent="0" algn="l" defTabSz="914400" rtl="0" eaLnBrk="1" latinLnBrk="0" hangingPunct="1">
              <a:lnSpc>
                <a:spcPct val="90000"/>
              </a:lnSpc>
              <a:spcBef>
                <a:spcPts val="500"/>
              </a:spcBef>
              <a:buFont typeface="Arial" panose="020B0604020202020204" pitchFamily="34" charset="0"/>
              <a:buNone/>
              <a:defRPr sz="1102" kern="1200">
                <a:solidFill>
                  <a:schemeClr val="tx1"/>
                </a:solidFill>
                <a:latin typeface="+mn-lt"/>
                <a:ea typeface="+mn-ea"/>
                <a:cs typeface="+mn-cs"/>
              </a:defRPr>
            </a:lvl7pPr>
            <a:lvl8pPr marL="3527801" indent="0" algn="l" defTabSz="914400" rtl="0" eaLnBrk="1" latinLnBrk="0" hangingPunct="1">
              <a:lnSpc>
                <a:spcPct val="90000"/>
              </a:lnSpc>
              <a:spcBef>
                <a:spcPts val="500"/>
              </a:spcBef>
              <a:buFont typeface="Arial" panose="020B0604020202020204" pitchFamily="34" charset="0"/>
              <a:buNone/>
              <a:defRPr sz="1102" kern="1200">
                <a:solidFill>
                  <a:schemeClr val="tx1"/>
                </a:solidFill>
                <a:latin typeface="+mn-lt"/>
                <a:ea typeface="+mn-ea"/>
                <a:cs typeface="+mn-cs"/>
              </a:defRPr>
            </a:lvl8pPr>
            <a:lvl9pPr marL="4031772" indent="0" algn="l" defTabSz="914400" rtl="0" eaLnBrk="1" latinLnBrk="0" hangingPunct="1">
              <a:lnSpc>
                <a:spcPct val="90000"/>
              </a:lnSpc>
              <a:spcBef>
                <a:spcPts val="500"/>
              </a:spcBef>
              <a:buFont typeface="Arial" panose="020B0604020202020204" pitchFamily="34" charset="0"/>
              <a:buNone/>
              <a:defRPr sz="1102" kern="1200">
                <a:solidFill>
                  <a:schemeClr val="tx1"/>
                </a:solidFill>
                <a:latin typeface="+mn-lt"/>
                <a:ea typeface="+mn-ea"/>
                <a:cs typeface="+mn-cs"/>
              </a:defRPr>
            </a:lvl9pPr>
          </a:lstStyle>
          <a:p>
            <a:pPr>
              <a:lnSpc>
                <a:spcPct val="100000"/>
              </a:lnSpc>
              <a:spcBef>
                <a:spcPts val="0"/>
              </a:spcBef>
              <a:buSzPts val="1300"/>
            </a:pPr>
            <a:r>
              <a:rPr lang="es-ES">
                <a:solidFill>
                  <a:srgbClr val="AF071F"/>
                </a:solidFill>
                <a:latin typeface="Montserrat Black"/>
                <a:ea typeface="Montserrat Black"/>
                <a:cs typeface="Montserrat Black"/>
                <a:sym typeface="Montserrat Black"/>
              </a:rPr>
              <a:t>e</a:t>
            </a:r>
          </a:p>
        </p:txBody>
      </p:sp>
      <p:sp>
        <p:nvSpPr>
          <p:cNvPr id="29" name="Rectángulo 28">
            <a:extLst>
              <a:ext uri="{FF2B5EF4-FFF2-40B4-BE49-F238E27FC236}">
                <a16:creationId xmlns:a16="http://schemas.microsoft.com/office/drawing/2014/main" xmlns="" id="{39CBC0D4-FBDC-4F7A-AF7D-11E9841D62F1}"/>
              </a:ext>
            </a:extLst>
          </p:cNvPr>
          <p:cNvSpPr/>
          <p:nvPr userDrawn="1"/>
        </p:nvSpPr>
        <p:spPr>
          <a:xfrm>
            <a:off x="5037858" y="5536661"/>
            <a:ext cx="2064989" cy="261610"/>
          </a:xfrm>
          <a:prstGeom prst="rect">
            <a:avLst/>
          </a:prstGeom>
        </p:spPr>
        <p:txBody>
          <a:bodyPr wrap="none">
            <a:spAutoFit/>
          </a:bodyPr>
          <a:lstStyle/>
          <a:p>
            <a:pPr>
              <a:lnSpc>
                <a:spcPct val="100000"/>
              </a:lnSpc>
              <a:spcBef>
                <a:spcPts val="0"/>
              </a:spcBef>
              <a:buSzPts val="1300"/>
            </a:pPr>
            <a:r>
              <a:rPr lang="es-ES" sz="1100">
                <a:solidFill>
                  <a:schemeClr val="bg1"/>
                </a:solidFill>
                <a:latin typeface="Montserrat Black"/>
                <a:ea typeface="Montserrat Black"/>
                <a:cs typeface="Montserrat Black"/>
                <a:sym typeface="Montserrat Black"/>
              </a:rPr>
              <a:t>Competitive advantages</a:t>
            </a:r>
          </a:p>
        </p:txBody>
      </p:sp>
    </p:spTree>
    <p:extLst>
      <p:ext uri="{BB962C8B-B14F-4D97-AF65-F5344CB8AC3E}">
        <p14:creationId xmlns:p14="http://schemas.microsoft.com/office/powerpoint/2010/main" val="383443489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0"/>
          <a:ea typeface="+mj-ea"/>
          <a:cs typeface="+mj-cs"/>
        </a:defRPr>
      </a:lvl1pPr>
    </p:titleStyle>
    <p:bodyStyle>
      <a:lvl1pPr marL="0" indent="0" algn="just" defTabSz="914400" rtl="0" eaLnBrk="1" latinLnBrk="0" hangingPunct="1">
        <a:lnSpc>
          <a:spcPct val="90000"/>
        </a:lnSpc>
        <a:spcBef>
          <a:spcPts val="1000"/>
        </a:spcBef>
        <a:buFont typeface="Arial" panose="020B0604020202020204" pitchFamily="34" charset="0"/>
        <a:buNone/>
        <a:defRPr sz="1000" kern="1200">
          <a:solidFill>
            <a:schemeClr val="tx1"/>
          </a:solidFill>
          <a:latin typeface="Montserrat"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000" b="1"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xmlns="" id="{2D46D65F-2206-44F9-98AB-1C51321C2FA2}"/>
              </a:ext>
            </a:extLst>
          </p:cNvPr>
          <p:cNvSpPr>
            <a:spLocks noGrp="1"/>
          </p:cNvSpPr>
          <p:nvPr>
            <p:ph type="pic" idx="1"/>
          </p:nvPr>
        </p:nvSpPr>
        <p:spPr/>
      </p:sp>
      <p:sp>
        <p:nvSpPr>
          <p:cNvPr id="3" name="Marcador de texto 2">
            <a:extLst>
              <a:ext uri="{FF2B5EF4-FFF2-40B4-BE49-F238E27FC236}">
                <a16:creationId xmlns:a16="http://schemas.microsoft.com/office/drawing/2014/main" xmlns="" id="{BDCD8AA7-B077-45E8-9F69-343A5D413C4C}"/>
              </a:ext>
            </a:extLst>
          </p:cNvPr>
          <p:cNvSpPr>
            <a:spLocks noGrp="1"/>
          </p:cNvSpPr>
          <p:nvPr>
            <p:ph type="body" sz="half" idx="2"/>
          </p:nvPr>
        </p:nvSpPr>
        <p:spPr>
          <a:xfrm>
            <a:off x="5014800" y="1434631"/>
            <a:ext cx="5328000" cy="1292790"/>
          </a:xfrm>
        </p:spPr>
        <p:txBody>
          <a:bodyPr/>
          <a:lstStyle/>
          <a:p>
            <a:r>
              <a:rPr lang="en-US"/>
              <a:t>The absence of an in vitro method to assess the fertilizing capacity of spermatozoa and select those of better quality and with the ability to penetrate the zona pellucida (ZP) of the oocyte and fertilize it has partly determined that the most commonly used assisted reproduction technique for fertilizing oocytes has been intracytoplasmic sperm injection (ICSI), a much more intrusive method than in vitro fertilization (IVF) and with relatively low success rates.</a:t>
            </a:r>
            <a:endParaRPr lang="es-ES"/>
          </a:p>
          <a:p>
            <a:endParaRPr lang="es-ES"/>
          </a:p>
        </p:txBody>
      </p:sp>
      <p:sp>
        <p:nvSpPr>
          <p:cNvPr id="4" name="Marcador de texto 3">
            <a:extLst>
              <a:ext uri="{FF2B5EF4-FFF2-40B4-BE49-F238E27FC236}">
                <a16:creationId xmlns:a16="http://schemas.microsoft.com/office/drawing/2014/main" xmlns="" id="{85AEAC99-26EF-4AAF-8A39-83325A364851}"/>
              </a:ext>
            </a:extLst>
          </p:cNvPr>
          <p:cNvSpPr>
            <a:spLocks noGrp="1"/>
          </p:cNvSpPr>
          <p:nvPr>
            <p:ph type="body" sz="half" idx="13"/>
          </p:nvPr>
        </p:nvSpPr>
        <p:spPr/>
        <p:txBody>
          <a:bodyPr/>
          <a:lstStyle/>
          <a:p>
            <a:r>
              <a:rPr lang="en-US">
                <a:latin typeface="Montserrat" panose="020B0604020202020204" charset="0"/>
              </a:rPr>
              <a:t>In vitro method to assess the fertilizing capacity of spermatozoa and select those of better quality and with the ability to penetrate the zona pellucida (ZP) of the oocyte and fertilize it.</a:t>
            </a:r>
            <a:endParaRPr lang="es-ES"/>
          </a:p>
          <a:p>
            <a:endParaRPr lang="es-ES"/>
          </a:p>
        </p:txBody>
      </p:sp>
      <p:sp>
        <p:nvSpPr>
          <p:cNvPr id="5" name="Marcador de texto 4">
            <a:extLst>
              <a:ext uri="{FF2B5EF4-FFF2-40B4-BE49-F238E27FC236}">
                <a16:creationId xmlns:a16="http://schemas.microsoft.com/office/drawing/2014/main" xmlns="" id="{7F17626A-3B32-4610-9211-ACD011B2CC13}"/>
              </a:ext>
            </a:extLst>
          </p:cNvPr>
          <p:cNvSpPr>
            <a:spLocks noGrp="1"/>
          </p:cNvSpPr>
          <p:nvPr>
            <p:ph type="body" sz="half" idx="14"/>
          </p:nvPr>
        </p:nvSpPr>
        <p:spPr>
          <a:xfrm>
            <a:off x="252000" y="1206929"/>
            <a:ext cx="4147200" cy="553998"/>
          </a:xfrm>
        </p:spPr>
        <p:txBody>
          <a:bodyPr/>
          <a:lstStyle/>
          <a:p>
            <a:r>
              <a:rPr lang="en-US">
                <a:latin typeface="Montserrat Black"/>
                <a:ea typeface="Montserrat Black"/>
                <a:cs typeface="Montserrat Black"/>
                <a:sym typeface="Montserrat Black"/>
              </a:rPr>
              <a:t>In vitro evaluation and selection of sperm with fertilizing capacity</a:t>
            </a:r>
            <a:endParaRPr lang="es-ES"/>
          </a:p>
        </p:txBody>
      </p:sp>
      <p:sp>
        <p:nvSpPr>
          <p:cNvPr id="6" name="Marcador de texto 5">
            <a:extLst>
              <a:ext uri="{FF2B5EF4-FFF2-40B4-BE49-F238E27FC236}">
                <a16:creationId xmlns:a16="http://schemas.microsoft.com/office/drawing/2014/main" xmlns="" id="{D3EE1D7C-97FD-4CB9-A923-9BA97C83326B}"/>
              </a:ext>
            </a:extLst>
          </p:cNvPr>
          <p:cNvSpPr>
            <a:spLocks noGrp="1"/>
          </p:cNvSpPr>
          <p:nvPr>
            <p:ph type="body" sz="half" idx="15"/>
          </p:nvPr>
        </p:nvSpPr>
        <p:spPr>
          <a:xfrm>
            <a:off x="5014800" y="3747642"/>
            <a:ext cx="5328000" cy="1643655"/>
          </a:xfrm>
        </p:spPr>
        <p:txBody>
          <a:bodyPr/>
          <a:lstStyle/>
          <a:p>
            <a:r>
              <a:rPr lang="en-US"/>
              <a:t>The method developed involves the removal of cytoplasmic material from oocytes previously isolated from bovine ovaries and heterologous in vitro fertilization between the zona pellucida-free oocytes and a sample of sperm previously isolated from a mammal. It is assessed whether the sample has fertilization capacity based on the percentage of spermatozoa from the sample that penetrates the zona pellucida (minimun 50%). Finally, when determined that the sample has fertilization capacity, the sperm that has penetrated the zona pellucida is recovered, being this optimal for use in reproductive techniques. </a:t>
            </a:r>
            <a:endParaRPr lang="es-ES"/>
          </a:p>
          <a:p>
            <a:endParaRPr lang="es-ES"/>
          </a:p>
        </p:txBody>
      </p:sp>
      <p:sp>
        <p:nvSpPr>
          <p:cNvPr id="7" name="Marcador de texto 6">
            <a:extLst>
              <a:ext uri="{FF2B5EF4-FFF2-40B4-BE49-F238E27FC236}">
                <a16:creationId xmlns:a16="http://schemas.microsoft.com/office/drawing/2014/main" xmlns="" id="{75B351E2-0784-4BB7-8E69-9EE708B90F41}"/>
              </a:ext>
            </a:extLst>
          </p:cNvPr>
          <p:cNvSpPr>
            <a:spLocks noGrp="1"/>
          </p:cNvSpPr>
          <p:nvPr>
            <p:ph type="body" sz="half" idx="16"/>
          </p:nvPr>
        </p:nvSpPr>
        <p:spPr/>
        <p:txBody>
          <a:bodyPr/>
          <a:lstStyle/>
          <a:p>
            <a:r>
              <a:rPr lang="en-US">
                <a:latin typeface="Montserrat" panose="020B0604020202020204" charset="0"/>
              </a:rPr>
              <a:t>Priority patent application filed</a:t>
            </a:r>
            <a:endParaRPr lang="es-ES">
              <a:latin typeface="Montserrat" panose="020B0604020202020204" charset="0"/>
            </a:endParaRPr>
          </a:p>
          <a:p>
            <a:endParaRPr lang="es-ES"/>
          </a:p>
        </p:txBody>
      </p:sp>
      <p:sp>
        <p:nvSpPr>
          <p:cNvPr id="8" name="Marcador de texto 7">
            <a:extLst>
              <a:ext uri="{FF2B5EF4-FFF2-40B4-BE49-F238E27FC236}">
                <a16:creationId xmlns:a16="http://schemas.microsoft.com/office/drawing/2014/main" xmlns="" id="{1CF16E18-5B18-4AEB-9D16-FC2ADCA3E7EC}"/>
              </a:ext>
            </a:extLst>
          </p:cNvPr>
          <p:cNvSpPr>
            <a:spLocks noGrp="1"/>
          </p:cNvSpPr>
          <p:nvPr>
            <p:ph type="body" sz="half" idx="17"/>
          </p:nvPr>
        </p:nvSpPr>
        <p:spPr/>
        <p:txBody>
          <a:bodyPr/>
          <a:lstStyle/>
          <a:p>
            <a:r>
              <a:rPr lang="en-GB">
                <a:latin typeface="Montserrat" panose="020B0604020202020204" charset="0"/>
              </a:rPr>
              <a:t>Technology ready for testing</a:t>
            </a:r>
            <a:r>
              <a:rPr lang="es-ES">
                <a:latin typeface="Montserrat" panose="020B0604020202020204" charset="0"/>
              </a:rPr>
              <a:t>. </a:t>
            </a:r>
          </a:p>
          <a:p>
            <a:endParaRPr lang="es-ES"/>
          </a:p>
        </p:txBody>
      </p:sp>
      <p:sp>
        <p:nvSpPr>
          <p:cNvPr id="9" name="Marcador de texto 8">
            <a:extLst>
              <a:ext uri="{FF2B5EF4-FFF2-40B4-BE49-F238E27FC236}">
                <a16:creationId xmlns:a16="http://schemas.microsoft.com/office/drawing/2014/main" xmlns="" id="{F52DE341-30A8-4F07-8B2B-B58C65B885FB}"/>
              </a:ext>
            </a:extLst>
          </p:cNvPr>
          <p:cNvSpPr>
            <a:spLocks noGrp="1"/>
          </p:cNvSpPr>
          <p:nvPr>
            <p:ph type="body" sz="half" idx="18"/>
          </p:nvPr>
        </p:nvSpPr>
        <p:spPr/>
        <p:txBody>
          <a:bodyPr/>
          <a:lstStyle/>
          <a:p>
            <a:r>
              <a:rPr lang="es-ES">
                <a:latin typeface="Montserrat" panose="020B0604020202020204" charset="0"/>
              </a:rPr>
              <a:t>Rosa Rodríguez Díaz</a:t>
            </a:r>
          </a:p>
          <a:p>
            <a:endParaRPr lang="es-ES"/>
          </a:p>
        </p:txBody>
      </p:sp>
      <p:sp>
        <p:nvSpPr>
          <p:cNvPr id="10" name="Marcador de texto 9">
            <a:extLst>
              <a:ext uri="{FF2B5EF4-FFF2-40B4-BE49-F238E27FC236}">
                <a16:creationId xmlns:a16="http://schemas.microsoft.com/office/drawing/2014/main" xmlns="" id="{1F36A81A-2BCB-402C-B35D-A1DA5D2629A7}"/>
              </a:ext>
            </a:extLst>
          </p:cNvPr>
          <p:cNvSpPr>
            <a:spLocks noGrp="1"/>
          </p:cNvSpPr>
          <p:nvPr>
            <p:ph type="body" sz="half" idx="19"/>
          </p:nvPr>
        </p:nvSpPr>
        <p:spPr/>
        <p:txBody>
          <a:bodyPr/>
          <a:lstStyle/>
          <a:p>
            <a:r>
              <a:rPr lang="es-ES">
                <a:latin typeface="Montserrat" panose="020B0604020202020204" charset="0"/>
              </a:rPr>
              <a:t>rosa.rodriguez@inia.csic.es</a:t>
            </a:r>
            <a:endParaRPr lang="es-ES"/>
          </a:p>
        </p:txBody>
      </p:sp>
      <p:sp>
        <p:nvSpPr>
          <p:cNvPr id="11" name="Marcador de texto 10">
            <a:extLst>
              <a:ext uri="{FF2B5EF4-FFF2-40B4-BE49-F238E27FC236}">
                <a16:creationId xmlns:a16="http://schemas.microsoft.com/office/drawing/2014/main" xmlns="" id="{AE33D817-7E49-410D-BB38-F7725F28FCE1}"/>
              </a:ext>
            </a:extLst>
          </p:cNvPr>
          <p:cNvSpPr>
            <a:spLocks noGrp="1"/>
          </p:cNvSpPr>
          <p:nvPr>
            <p:ph type="body" sz="half" idx="22"/>
          </p:nvPr>
        </p:nvSpPr>
        <p:spPr/>
        <p:txBody>
          <a:bodyPr/>
          <a:lstStyle/>
          <a:p>
            <a:r>
              <a:rPr lang="es">
                <a:solidFill>
                  <a:srgbClr val="434343"/>
                </a:solidFill>
                <a:latin typeface="Montserrat"/>
                <a:ea typeface="Montserrat"/>
                <a:cs typeface="Montserrat"/>
                <a:sym typeface="Montserrat"/>
              </a:rPr>
              <a:t>CSIC/</a:t>
            </a:r>
            <a:r>
              <a:rPr lang="es-ES">
                <a:solidFill>
                  <a:srgbClr val="434343"/>
                </a:solidFill>
                <a:latin typeface="Montserrat"/>
                <a:ea typeface="Montserrat"/>
                <a:cs typeface="Montserrat"/>
                <a:sym typeface="Montserrat"/>
              </a:rPr>
              <a:t>RR</a:t>
            </a:r>
            <a:r>
              <a:rPr lang="es">
                <a:solidFill>
                  <a:srgbClr val="434343"/>
                </a:solidFill>
                <a:latin typeface="Montserrat"/>
                <a:ea typeface="Montserrat"/>
                <a:cs typeface="Montserrat"/>
                <a:sym typeface="Montserrat"/>
              </a:rPr>
              <a:t>/006</a:t>
            </a:r>
            <a:endParaRPr lang="es-ES"/>
          </a:p>
        </p:txBody>
      </p:sp>
      <p:sp>
        <p:nvSpPr>
          <p:cNvPr id="12" name="Marcador de texto 11">
            <a:extLst>
              <a:ext uri="{FF2B5EF4-FFF2-40B4-BE49-F238E27FC236}">
                <a16:creationId xmlns:a16="http://schemas.microsoft.com/office/drawing/2014/main" xmlns="" id="{EC281F70-2B97-42F1-9758-FDB300345527}"/>
              </a:ext>
            </a:extLst>
          </p:cNvPr>
          <p:cNvSpPr>
            <a:spLocks noGrp="1"/>
          </p:cNvSpPr>
          <p:nvPr>
            <p:ph type="body" sz="half" idx="24"/>
          </p:nvPr>
        </p:nvSpPr>
        <p:spPr>
          <a:xfrm>
            <a:off x="5112000" y="5893200"/>
            <a:ext cx="5230800" cy="165600"/>
          </a:xfrm>
        </p:spPr>
        <p:txBody>
          <a:bodyPr/>
          <a:lstStyle/>
          <a:p>
            <a:pPr marL="230400" indent="-171450" algn="just">
              <a:buClr>
                <a:schemeClr val="bg1"/>
              </a:buClr>
              <a:buSzPct val="100000"/>
              <a:buFont typeface="Symbol" panose="05050102010706020507" pitchFamily="18" charset="2"/>
              <a:buChar char=""/>
            </a:pPr>
            <a:r>
              <a:rPr lang="en-US"/>
              <a:t>Sperm capacitation is an essential step in the fertilization process but is typically not used as a direct predictor of fertility. Until now, assessments have focused on sperm count, motility, morphology, and other factors that affect the ability to reach and fertilize an egg.</a:t>
            </a:r>
          </a:p>
          <a:p>
            <a:pPr marL="230400" indent="-171450" algn="just">
              <a:buClr>
                <a:schemeClr val="bg1"/>
              </a:buClr>
              <a:buSzPct val="100000"/>
              <a:buFont typeface="Symbol" panose="05050102010706020507" pitchFamily="18" charset="2"/>
              <a:buChar char=""/>
            </a:pPr>
            <a:r>
              <a:rPr lang="en-US"/>
              <a:t>This method allows for the discrimination of assisted reproduction patients who could benefit from IVF or ICSI. It also helps identify patients whose sperm samples are incapable of binding and/or penetrating the zona pellucida.</a:t>
            </a:r>
          </a:p>
          <a:p>
            <a:endParaRPr lang="es-ES"/>
          </a:p>
        </p:txBody>
      </p:sp>
      <p:pic>
        <p:nvPicPr>
          <p:cNvPr id="14" name="Imagen 13">
            <a:extLst>
              <a:ext uri="{FF2B5EF4-FFF2-40B4-BE49-F238E27FC236}">
                <a16:creationId xmlns:a16="http://schemas.microsoft.com/office/drawing/2014/main" xmlns="" id="{85582D9B-898D-4B63-B4AF-B8AD252E84C3}"/>
              </a:ext>
            </a:extLst>
          </p:cNvPr>
          <p:cNvPicPr>
            <a:picLocks/>
          </p:cNvPicPr>
          <p:nvPr/>
        </p:nvPicPr>
        <p:blipFill>
          <a:blip r:embed="rId2"/>
          <a:stretch>
            <a:fillRect/>
          </a:stretch>
        </p:blipFill>
        <p:spPr>
          <a:xfrm>
            <a:off x="259200" y="2124000"/>
            <a:ext cx="4140000" cy="1944000"/>
          </a:xfrm>
          <a:prstGeom prst="rect">
            <a:avLst/>
          </a:prstGeom>
        </p:spPr>
      </p:pic>
    </p:spTree>
    <p:extLst>
      <p:ext uri="{BB962C8B-B14F-4D97-AF65-F5344CB8AC3E}">
        <p14:creationId xmlns:p14="http://schemas.microsoft.com/office/powerpoint/2010/main" val="4231689277"/>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RON Leaflet 2024_new" id="{04AA64C4-D9CA-4C7A-8111-E58149B68870}" vid="{1C5E1E74-D46A-4160-8B47-B580A96020DE}"/>
    </a:ext>
  </a:extLst>
</a:theme>
</file>

<file path=docProps/app.xml><?xml version="1.0" encoding="utf-8"?>
<Properties xmlns="http://schemas.openxmlformats.org/officeDocument/2006/extended-properties" xmlns:vt="http://schemas.openxmlformats.org/officeDocument/2006/docPropsVTypes">
  <Template>PATRON Leaflet 2024_new</Template>
  <TotalTime>4</TotalTime>
  <Words>321</Words>
  <Application>Microsoft Office PowerPoint</Application>
  <PresentationFormat>Personalizado</PresentationFormat>
  <Paragraphs>11</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Montserrat</vt:lpstr>
      <vt:lpstr>Montserrat Black</vt:lpstr>
      <vt:lpstr>Symbol</vt:lpstr>
      <vt:lpstr>Diseño personalizado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CSIC-IMM</dc:creator>
  <cp:lastModifiedBy>Rodriguez Diaz, Rosa</cp:lastModifiedBy>
  <cp:revision>2</cp:revision>
  <dcterms:created xsi:type="dcterms:W3CDTF">2024-05-15T10:16:30Z</dcterms:created>
  <dcterms:modified xsi:type="dcterms:W3CDTF">2024-06-05T09:42:57Z</dcterms:modified>
</cp:coreProperties>
</file>