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7" r:id="rId2"/>
  </p:sldIdLst>
  <p:sldSz cx="10691813" cy="7559675"/>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7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65" d="100"/>
          <a:sy n="65" d="100"/>
        </p:scale>
        <p:origin x="66"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CAST">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DE69BF1D-8D3E-4CDD-9F6A-B765E0CEA7BF}"/>
              </a:ext>
            </a:extLst>
          </p:cNvPr>
          <p:cNvSpPr>
            <a:spLocks noGrp="1"/>
          </p:cNvSpPr>
          <p:nvPr>
            <p:ph type="pic" idx="1" hasCustomPrompt="1"/>
          </p:nvPr>
        </p:nvSpPr>
        <p:spPr>
          <a:xfrm>
            <a:off x="252001" y="2124000"/>
            <a:ext cx="4140000" cy="1944000"/>
          </a:xfrm>
        </p:spPr>
        <p:txBody>
          <a:bodyPr>
            <a:normAutofit/>
          </a:bodyPr>
          <a:lstStyle>
            <a:lvl1pPr marL="0" indent="0" algn="ctr">
              <a:spcBef>
                <a:spcPts val="0"/>
              </a:spcBef>
              <a:buNone/>
              <a:defRPr sz="1000">
                <a:solidFill>
                  <a:srgbClr val="AF071F"/>
                </a:solidFill>
                <a:latin typeface="Montserrat"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Tamaño imagen 5,4 x 11,5 cm (mantener estas medidas, recortar y ajustar la imagen si es necesario).  No gráficas ni tablas</a:t>
            </a:r>
          </a:p>
          <a:p>
            <a:endParaRPr lang="es-ES"/>
          </a:p>
          <a:p>
            <a:r>
              <a:rPr lang="es-ES"/>
              <a:t>Haga clic en el icono para agregar una imagen</a:t>
            </a:r>
          </a:p>
        </p:txBody>
      </p:sp>
      <p:sp>
        <p:nvSpPr>
          <p:cNvPr id="4" name="Marcador de texto 3">
            <a:extLst>
              <a:ext uri="{FF2B5EF4-FFF2-40B4-BE49-F238E27FC236}">
                <a16:creationId xmlns:a16="http://schemas.microsoft.com/office/drawing/2014/main" id="{DEBB8AC1-75D5-43AB-8335-BA958935E966}"/>
              </a:ext>
            </a:extLst>
          </p:cNvPr>
          <p:cNvSpPr>
            <a:spLocks noGrp="1"/>
          </p:cNvSpPr>
          <p:nvPr>
            <p:ph type="body" sz="half" idx="2" hasCustomPrompt="1"/>
          </p:nvPr>
        </p:nvSpPr>
        <p:spPr>
          <a:xfrm>
            <a:off x="5014800" y="1434631"/>
            <a:ext cx="5328000" cy="338682"/>
          </a:xfrm>
        </p:spPr>
        <p:txBody>
          <a:bodyPr wrap="square" lIns="0" tIns="0" rIns="0" bIns="0">
            <a:spAutoFit/>
          </a:bodyPr>
          <a:lstStyle>
            <a:lvl1pPr marL="0" indent="0" algn="just">
              <a:lnSpc>
                <a:spcPct val="114000"/>
              </a:lnSpc>
              <a:spcBef>
                <a:spcPts val="0"/>
              </a:spcBef>
              <a:spcAft>
                <a:spcPts val="600"/>
              </a:spcAft>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gn="just">
              <a:lnSpc>
                <a:spcPct val="114000"/>
              </a:lnSpc>
              <a:spcAft>
                <a:spcPts val="600"/>
              </a:spcAft>
            </a:pPr>
            <a:r>
              <a:rPr lang="es-ES" sz="1000">
                <a:latin typeface="Montserrat" panose="02000505000000020004" pitchFamily="2" charset="0"/>
              </a:rPr>
              <a:t>Montserrat 10. Alineación justificada. Interlineado Múltiple 1,15. Espaciado Posterior 6 pto. (Preferiblemente 6-9 líneas)</a:t>
            </a:r>
          </a:p>
        </p:txBody>
      </p:sp>
      <p:sp>
        <p:nvSpPr>
          <p:cNvPr id="8" name="Marcador de texto 3">
            <a:extLst>
              <a:ext uri="{FF2B5EF4-FFF2-40B4-BE49-F238E27FC236}">
                <a16:creationId xmlns:a16="http://schemas.microsoft.com/office/drawing/2014/main" id="{11446B92-9AEE-49B5-B158-061A6BBDAD23}"/>
              </a:ext>
            </a:extLst>
          </p:cNvPr>
          <p:cNvSpPr>
            <a:spLocks noGrp="1"/>
          </p:cNvSpPr>
          <p:nvPr>
            <p:ph type="body" sz="half" idx="13" hasCustomPrompt="1"/>
          </p:nvPr>
        </p:nvSpPr>
        <p:spPr>
          <a:xfrm>
            <a:off x="252000" y="4284000"/>
            <a:ext cx="4147200" cy="957600"/>
          </a:xfrm>
        </p:spPr>
        <p:txBody>
          <a:bodyPr wrap="square" lIns="0" tIns="0" rIns="0" bIns="0">
            <a:noAutofit/>
          </a:bodyPr>
          <a:lstStyle>
            <a:lvl1pPr marL="0" indent="0" algn="l">
              <a:lnSpc>
                <a:spcPct val="114000"/>
              </a:lnSpc>
              <a:spcBef>
                <a:spcPts val="0"/>
              </a:spcBef>
              <a:spcAft>
                <a:spcPts val="600"/>
              </a:spcAft>
              <a:buNone/>
              <a:defRPr sz="10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Montserrat 10 negrita. Alineación izquierda. Interlineado Múltiple 1,15. (máximo 5 líneas)</a:t>
            </a:r>
          </a:p>
        </p:txBody>
      </p:sp>
      <p:sp>
        <p:nvSpPr>
          <p:cNvPr id="9" name="Marcador de texto 3">
            <a:extLst>
              <a:ext uri="{FF2B5EF4-FFF2-40B4-BE49-F238E27FC236}">
                <a16:creationId xmlns:a16="http://schemas.microsoft.com/office/drawing/2014/main" id="{6ACCEAEC-19C5-4BAE-B854-37C35B3C8673}"/>
              </a:ext>
            </a:extLst>
          </p:cNvPr>
          <p:cNvSpPr>
            <a:spLocks noGrp="1"/>
          </p:cNvSpPr>
          <p:nvPr>
            <p:ph type="body" sz="half" idx="14" hasCustomPrompt="1"/>
          </p:nvPr>
        </p:nvSpPr>
        <p:spPr>
          <a:xfrm>
            <a:off x="252000" y="1068430"/>
            <a:ext cx="4147200" cy="830997"/>
          </a:xfrm>
        </p:spPr>
        <p:txBody>
          <a:bodyPr lIns="0" tIns="0" rIns="0" bIns="0" anchor="ctr" anchorCtr="0">
            <a:spAutoFit/>
          </a:bodyPr>
          <a:lstStyle>
            <a:lvl1pPr marL="0" indent="0" algn="l">
              <a:lnSpc>
                <a:spcPct val="100000"/>
              </a:lnSpc>
              <a:spcBef>
                <a:spcPts val="0"/>
              </a:spcBef>
              <a:buNone/>
              <a:defRPr sz="1800">
                <a:solidFill>
                  <a:srgbClr val="AF071F"/>
                </a:solidFill>
                <a:latin typeface="Montserrat Black"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z="1800">
                <a:solidFill>
                  <a:srgbClr val="AF071F"/>
                </a:solidFill>
                <a:latin typeface="Montserrat Black"/>
                <a:ea typeface="Montserrat Black"/>
                <a:cs typeface="Montserrat Black"/>
                <a:sym typeface="Montserrat Black"/>
              </a:rPr>
              <a:t>Montserrat Black 18. Alineación izq., Interlineado sencillo (máx 3 líneas)</a:t>
            </a:r>
            <a:endParaRPr lang="es-ES"/>
          </a:p>
        </p:txBody>
      </p:sp>
      <p:sp>
        <p:nvSpPr>
          <p:cNvPr id="10" name="Marcador de texto 3">
            <a:extLst>
              <a:ext uri="{FF2B5EF4-FFF2-40B4-BE49-F238E27FC236}">
                <a16:creationId xmlns:a16="http://schemas.microsoft.com/office/drawing/2014/main" id="{BCCA646A-69A3-4018-81C3-DE056DDCC2E9}"/>
              </a:ext>
            </a:extLst>
          </p:cNvPr>
          <p:cNvSpPr>
            <a:spLocks noGrp="1"/>
          </p:cNvSpPr>
          <p:nvPr>
            <p:ph type="body" sz="half" idx="15" hasCustomPrompt="1"/>
          </p:nvPr>
        </p:nvSpPr>
        <p:spPr>
          <a:xfrm>
            <a:off x="5014800" y="3747642"/>
            <a:ext cx="5328000" cy="338682"/>
          </a:xfrm>
        </p:spPr>
        <p:txBody>
          <a:bodyPr wrap="square" lIns="0" tIns="0" rIns="0" bIns="0">
            <a:spAutoFit/>
          </a:bodyPr>
          <a:lstStyle>
            <a:lvl1pPr marL="0" indent="0" algn="just">
              <a:lnSpc>
                <a:spcPct val="114000"/>
              </a:lnSpc>
              <a:spcBef>
                <a:spcPts val="0"/>
              </a:spcBef>
              <a:spcAft>
                <a:spcPts val="600"/>
              </a:spcAft>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gn="just">
              <a:lnSpc>
                <a:spcPct val="114000"/>
              </a:lnSpc>
              <a:spcAft>
                <a:spcPts val="600"/>
              </a:spcAft>
            </a:pPr>
            <a:r>
              <a:rPr lang="es-ES" sz="1000">
                <a:latin typeface="Montserrat" panose="02000505000000020004" pitchFamily="2" charset="0"/>
              </a:rPr>
              <a:t>Montserrat 10. Alineación justificada. Interlineado Múltiple 1,15. Espaciado Posterior 6 pto. (Preferiblemente 6-9 líneas)</a:t>
            </a:r>
          </a:p>
        </p:txBody>
      </p:sp>
      <p:sp>
        <p:nvSpPr>
          <p:cNvPr id="11" name="Marcador de texto 3">
            <a:extLst>
              <a:ext uri="{FF2B5EF4-FFF2-40B4-BE49-F238E27FC236}">
                <a16:creationId xmlns:a16="http://schemas.microsoft.com/office/drawing/2014/main" id="{48098B53-FE0C-4086-87BF-AC4C3D6B39C4}"/>
              </a:ext>
            </a:extLst>
          </p:cNvPr>
          <p:cNvSpPr>
            <a:spLocks noGrp="1"/>
          </p:cNvSpPr>
          <p:nvPr>
            <p:ph type="body" sz="half" idx="16" hasCustomPrompt="1"/>
          </p:nvPr>
        </p:nvSpPr>
        <p:spPr>
          <a:xfrm>
            <a:off x="252000" y="5598000"/>
            <a:ext cx="1728000" cy="3060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Montserrat 9. Alineación izq. Interlineado Múltiple 1,15)</a:t>
            </a:r>
          </a:p>
        </p:txBody>
      </p:sp>
      <p:sp>
        <p:nvSpPr>
          <p:cNvPr id="12" name="Marcador de texto 3">
            <a:extLst>
              <a:ext uri="{FF2B5EF4-FFF2-40B4-BE49-F238E27FC236}">
                <a16:creationId xmlns:a16="http://schemas.microsoft.com/office/drawing/2014/main" id="{8758DE27-8D07-4325-BDC5-CF97391A093C}"/>
              </a:ext>
            </a:extLst>
          </p:cNvPr>
          <p:cNvSpPr>
            <a:spLocks noGrp="1"/>
          </p:cNvSpPr>
          <p:nvPr>
            <p:ph type="body" sz="half" idx="17" hasCustomPrompt="1"/>
          </p:nvPr>
        </p:nvSpPr>
        <p:spPr>
          <a:xfrm>
            <a:off x="252000" y="6300000"/>
            <a:ext cx="1728000" cy="3060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Montserrat 9. Alineación izq. Interlineado Múltiple 1,15)</a:t>
            </a:r>
          </a:p>
        </p:txBody>
      </p:sp>
      <p:sp>
        <p:nvSpPr>
          <p:cNvPr id="13" name="Marcador de texto 3">
            <a:extLst>
              <a:ext uri="{FF2B5EF4-FFF2-40B4-BE49-F238E27FC236}">
                <a16:creationId xmlns:a16="http://schemas.microsoft.com/office/drawing/2014/main" id="{D184748C-0BF1-4B15-AD40-BDDC272B85C7}"/>
              </a:ext>
            </a:extLst>
          </p:cNvPr>
          <p:cNvSpPr>
            <a:spLocks noGrp="1"/>
          </p:cNvSpPr>
          <p:nvPr>
            <p:ph type="body" sz="half" idx="18" hasCustomPrompt="1"/>
          </p:nvPr>
        </p:nvSpPr>
        <p:spPr>
          <a:xfrm>
            <a:off x="2448000" y="6300000"/>
            <a:ext cx="1728000"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a:t>
            </a:r>
          </a:p>
        </p:txBody>
      </p:sp>
      <p:sp>
        <p:nvSpPr>
          <p:cNvPr id="14" name="Marcador de texto 3">
            <a:extLst>
              <a:ext uri="{FF2B5EF4-FFF2-40B4-BE49-F238E27FC236}">
                <a16:creationId xmlns:a16="http://schemas.microsoft.com/office/drawing/2014/main" id="{960A9FB3-71FE-4484-9830-B15BB17193A5}"/>
              </a:ext>
            </a:extLst>
          </p:cNvPr>
          <p:cNvSpPr>
            <a:spLocks noGrp="1"/>
          </p:cNvSpPr>
          <p:nvPr>
            <p:ph type="body" sz="half" idx="19" hasCustomPrompt="1"/>
          </p:nvPr>
        </p:nvSpPr>
        <p:spPr>
          <a:xfrm>
            <a:off x="2448000" y="6860696"/>
            <a:ext cx="1728000"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……………………@csic.es</a:t>
            </a:r>
          </a:p>
        </p:txBody>
      </p:sp>
      <p:sp>
        <p:nvSpPr>
          <p:cNvPr id="17" name="Marcador de texto 3">
            <a:extLst>
              <a:ext uri="{FF2B5EF4-FFF2-40B4-BE49-F238E27FC236}">
                <a16:creationId xmlns:a16="http://schemas.microsoft.com/office/drawing/2014/main" id="{CF9ED931-14A9-414A-91EC-9AA339C97C87}"/>
              </a:ext>
            </a:extLst>
          </p:cNvPr>
          <p:cNvSpPr>
            <a:spLocks noGrp="1"/>
          </p:cNvSpPr>
          <p:nvPr>
            <p:ph type="body" sz="half" idx="22" hasCustomPrompt="1"/>
          </p:nvPr>
        </p:nvSpPr>
        <p:spPr>
          <a:xfrm>
            <a:off x="1560617" y="783400"/>
            <a:ext cx="772142"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CSIC/XX/XXX</a:t>
            </a:r>
          </a:p>
        </p:txBody>
      </p:sp>
      <p:sp>
        <p:nvSpPr>
          <p:cNvPr id="18" name="Marcador de texto 3">
            <a:extLst>
              <a:ext uri="{FF2B5EF4-FFF2-40B4-BE49-F238E27FC236}">
                <a16:creationId xmlns:a16="http://schemas.microsoft.com/office/drawing/2014/main" id="{1E38F962-E501-413B-96CD-5D6144C8536D}"/>
              </a:ext>
            </a:extLst>
          </p:cNvPr>
          <p:cNvSpPr>
            <a:spLocks noGrp="1"/>
          </p:cNvSpPr>
          <p:nvPr>
            <p:ph type="body" sz="half" idx="24" hasCustomPrompt="1"/>
          </p:nvPr>
        </p:nvSpPr>
        <p:spPr>
          <a:xfrm>
            <a:off x="5112000" y="5893200"/>
            <a:ext cx="5230800" cy="165600"/>
          </a:xfrm>
        </p:spPr>
        <p:txBody>
          <a:bodyPr wrap="square" lIns="0" tIns="0" rIns="0" bIns="0">
            <a:noAutofit/>
          </a:bodyPr>
          <a:lstStyle>
            <a:lvl1pPr marL="125413" indent="-125413" algn="l">
              <a:lnSpc>
                <a:spcPct val="114000"/>
              </a:lnSpc>
              <a:spcBef>
                <a:spcPts val="0"/>
              </a:spcBef>
              <a:spcAft>
                <a:spcPts val="400"/>
              </a:spcAft>
              <a:buFont typeface="Symbol" panose="05050102010706020507" pitchFamily="18" charset="2"/>
              <a:buChar char="·"/>
              <a:defRPr sz="10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Montserrat 10. Alineación izq. Interlineado Múltiple 1,15. Esp. Posterior 4 pto</a:t>
            </a:r>
          </a:p>
        </p:txBody>
      </p:sp>
    </p:spTree>
    <p:extLst>
      <p:ext uri="{BB962C8B-B14F-4D97-AF65-F5344CB8AC3E}">
        <p14:creationId xmlns:p14="http://schemas.microsoft.com/office/powerpoint/2010/main" val="4050809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csic.es/es/innovacion-y-transferencia"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 name="Google Shape;54;p13">
            <a:extLst>
              <a:ext uri="{FF2B5EF4-FFF2-40B4-BE49-F238E27FC236}">
                <a16:creationId xmlns:a16="http://schemas.microsoft.com/office/drawing/2014/main" id="{D3A91BAC-68B6-43D1-8C28-FB6ED4E3D967}"/>
              </a:ext>
            </a:extLst>
          </p:cNvPr>
          <p:cNvSpPr/>
          <p:nvPr userDrawn="1"/>
        </p:nvSpPr>
        <p:spPr>
          <a:xfrm>
            <a:off x="4723323" y="423275"/>
            <a:ext cx="5968490" cy="7136400"/>
          </a:xfrm>
          <a:prstGeom prst="rect">
            <a:avLst/>
          </a:prstGeom>
          <a:solidFill>
            <a:srgbClr val="F3F3F3"/>
          </a:solidFill>
          <a:ln>
            <a:noFill/>
          </a:ln>
        </p:spPr>
        <p:txBody>
          <a:bodyPr spcFirstLastPara="1" wrap="square" lIns="116050" tIns="116050" rIns="116050" bIns="116050" anchor="ctr" anchorCtr="0">
            <a:noAutofit/>
          </a:bodyPr>
          <a:lstStyle/>
          <a:p>
            <a:pPr marL="0" lvl="0" indent="0" algn="ctr" rtl="0">
              <a:spcBef>
                <a:spcPts val="0"/>
              </a:spcBef>
              <a:spcAft>
                <a:spcPts val="0"/>
              </a:spcAft>
              <a:buNone/>
            </a:pPr>
            <a:endParaRPr sz="1800">
              <a:latin typeface="Montserrat" pitchFamily="2" charset="0"/>
              <a:ea typeface="Montserrat"/>
              <a:cs typeface="Montserrat"/>
              <a:sym typeface="Montserrat"/>
            </a:endParaRPr>
          </a:p>
        </p:txBody>
      </p:sp>
      <p:sp>
        <p:nvSpPr>
          <p:cNvPr id="32" name="Google Shape;69;p13">
            <a:extLst>
              <a:ext uri="{FF2B5EF4-FFF2-40B4-BE49-F238E27FC236}">
                <a16:creationId xmlns:a16="http://schemas.microsoft.com/office/drawing/2014/main" id="{9075ED12-7882-4B2F-82F8-FF1671E62DFB}"/>
              </a:ext>
            </a:extLst>
          </p:cNvPr>
          <p:cNvSpPr/>
          <p:nvPr userDrawn="1"/>
        </p:nvSpPr>
        <p:spPr>
          <a:xfrm>
            <a:off x="0" y="0"/>
            <a:ext cx="10692000" cy="642807"/>
          </a:xfrm>
          <a:prstGeom prst="rect">
            <a:avLst/>
          </a:prstGeom>
          <a:solidFill>
            <a:srgbClr val="AF071F"/>
          </a:solidFill>
          <a:ln>
            <a:noFill/>
          </a:ln>
        </p:spPr>
        <p:txBody>
          <a:bodyPr spcFirstLastPara="1" wrap="square" lIns="116050" tIns="116050" rIns="116050" bIns="116050" anchor="ctr" anchorCtr="0">
            <a:noAutofit/>
          </a:bodyPr>
          <a:lstStyle/>
          <a:p>
            <a:pPr marL="0" lvl="0" indent="0" algn="ctr" rtl="0">
              <a:spcBef>
                <a:spcPts val="0"/>
              </a:spcBef>
              <a:spcAft>
                <a:spcPts val="0"/>
              </a:spcAft>
              <a:buNone/>
            </a:pPr>
            <a:endParaRPr sz="1800">
              <a:latin typeface="Montserrat" pitchFamily="2" charset="0"/>
              <a:ea typeface="Montserrat"/>
              <a:cs typeface="Montserrat"/>
              <a:sym typeface="Montserrat"/>
            </a:endParaRPr>
          </a:p>
        </p:txBody>
      </p:sp>
      <p:grpSp>
        <p:nvGrpSpPr>
          <p:cNvPr id="52" name="Grupo 51">
            <a:extLst>
              <a:ext uri="{FF2B5EF4-FFF2-40B4-BE49-F238E27FC236}">
                <a16:creationId xmlns:a16="http://schemas.microsoft.com/office/drawing/2014/main" id="{6633F483-9C53-4F2F-906A-A3B8DAF0AF7A}"/>
              </a:ext>
            </a:extLst>
          </p:cNvPr>
          <p:cNvGrpSpPr/>
          <p:nvPr userDrawn="1"/>
        </p:nvGrpSpPr>
        <p:grpSpPr>
          <a:xfrm>
            <a:off x="5014800" y="846665"/>
            <a:ext cx="5328000" cy="493602"/>
            <a:chOff x="5014800" y="846665"/>
            <a:chExt cx="5328000" cy="493602"/>
          </a:xfrm>
        </p:grpSpPr>
        <p:sp>
          <p:nvSpPr>
            <p:cNvPr id="34" name="Google Shape;62;p13">
              <a:extLst>
                <a:ext uri="{FF2B5EF4-FFF2-40B4-BE49-F238E27FC236}">
                  <a16:creationId xmlns:a16="http://schemas.microsoft.com/office/drawing/2014/main" id="{110AC58F-D2A1-4A1A-B8B2-9C67A95B983D}"/>
                </a:ext>
              </a:extLst>
            </p:cNvPr>
            <p:cNvSpPr txBox="1">
              <a:spLocks/>
            </p:cNvSpPr>
            <p:nvPr userDrawn="1"/>
          </p:nvSpPr>
          <p:spPr>
            <a:xfrm>
              <a:off x="5586934" y="1052967"/>
              <a:ext cx="2604900" cy="2034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00000"/>
                </a:lnSpc>
                <a:spcBef>
                  <a:spcPts val="0"/>
                </a:spcBef>
                <a:buSzPts val="1300"/>
              </a:pPr>
              <a:r>
                <a:rPr lang="es-ES" sz="1100">
                  <a:solidFill>
                    <a:srgbClr val="AF071F"/>
                  </a:solidFill>
                  <a:latin typeface="Montserrat Black" pitchFamily="2" charset="0"/>
                  <a:ea typeface="Montserrat Black"/>
                  <a:cs typeface="Montserrat Black"/>
                  <a:sym typeface="Montserrat Black"/>
                </a:rPr>
                <a:t>La necesidad del mercado</a:t>
              </a:r>
            </a:p>
          </p:txBody>
        </p:sp>
        <p:cxnSp>
          <p:nvCxnSpPr>
            <p:cNvPr id="35" name="Google Shape;75;p13">
              <a:extLst>
                <a:ext uri="{FF2B5EF4-FFF2-40B4-BE49-F238E27FC236}">
                  <a16:creationId xmlns:a16="http://schemas.microsoft.com/office/drawing/2014/main" id="{FA5389E2-DFAA-48A1-9E50-9F9802C9FEE1}"/>
                </a:ext>
              </a:extLst>
            </p:cNvPr>
            <p:cNvCxnSpPr/>
            <p:nvPr userDrawn="1"/>
          </p:nvCxnSpPr>
          <p:spPr>
            <a:xfrm>
              <a:off x="5014800" y="846665"/>
              <a:ext cx="5328000" cy="0"/>
            </a:xfrm>
            <a:prstGeom prst="straightConnector1">
              <a:avLst/>
            </a:prstGeom>
            <a:noFill/>
            <a:ln w="9525" cap="flat" cmpd="sng">
              <a:solidFill>
                <a:srgbClr val="AF071F"/>
              </a:solidFill>
              <a:prstDash val="solid"/>
              <a:round/>
              <a:headEnd type="none" w="med" len="med"/>
              <a:tailEnd type="none" w="med" len="med"/>
            </a:ln>
          </p:spPr>
        </p:cxnSp>
        <p:pic>
          <p:nvPicPr>
            <p:cNvPr id="36" name="Google Shape;76;p13">
              <a:extLst>
                <a:ext uri="{FF2B5EF4-FFF2-40B4-BE49-F238E27FC236}">
                  <a16:creationId xmlns:a16="http://schemas.microsoft.com/office/drawing/2014/main" id="{CFA40957-B62B-485E-A4EC-B174620CEB63}"/>
                </a:ext>
              </a:extLst>
            </p:cNvPr>
            <p:cNvPicPr preferRelativeResize="0"/>
            <p:nvPr userDrawn="1"/>
          </p:nvPicPr>
          <p:blipFill>
            <a:blip r:embed="rId3">
              <a:alphaModFix/>
            </a:blip>
            <a:stretch>
              <a:fillRect/>
            </a:stretch>
          </p:blipFill>
          <p:spPr>
            <a:xfrm>
              <a:off x="5020312" y="940391"/>
              <a:ext cx="336825" cy="399876"/>
            </a:xfrm>
            <a:prstGeom prst="rect">
              <a:avLst/>
            </a:prstGeom>
            <a:noFill/>
            <a:ln>
              <a:noFill/>
            </a:ln>
          </p:spPr>
        </p:pic>
      </p:grpSp>
      <p:pic>
        <p:nvPicPr>
          <p:cNvPr id="37" name="Google Shape;70;p13">
            <a:extLst>
              <a:ext uri="{FF2B5EF4-FFF2-40B4-BE49-F238E27FC236}">
                <a16:creationId xmlns:a16="http://schemas.microsoft.com/office/drawing/2014/main" id="{5E4A3AFF-496A-4B3C-8808-2A01537E1DC7}"/>
              </a:ext>
            </a:extLst>
          </p:cNvPr>
          <p:cNvPicPr preferRelativeResize="0">
            <a:picLocks noChangeAspect="1"/>
          </p:cNvPicPr>
          <p:nvPr userDrawn="1"/>
        </p:nvPicPr>
        <p:blipFill rotWithShape="1">
          <a:blip r:embed="rId4">
            <a:alphaModFix/>
          </a:blip>
          <a:srcRect t="1" b="18882"/>
          <a:stretch/>
        </p:blipFill>
        <p:spPr>
          <a:xfrm>
            <a:off x="274302" y="144000"/>
            <a:ext cx="1631053" cy="360000"/>
          </a:xfrm>
          <a:prstGeom prst="rect">
            <a:avLst/>
          </a:prstGeom>
          <a:noFill/>
          <a:ln>
            <a:noFill/>
          </a:ln>
        </p:spPr>
      </p:pic>
      <p:sp>
        <p:nvSpPr>
          <p:cNvPr id="38" name="Google Shape;71;p13">
            <a:extLst>
              <a:ext uri="{FF2B5EF4-FFF2-40B4-BE49-F238E27FC236}">
                <a16:creationId xmlns:a16="http://schemas.microsoft.com/office/drawing/2014/main" id="{A5BB084F-9D1E-4F2D-9896-4832EF4D913B}"/>
              </a:ext>
            </a:extLst>
          </p:cNvPr>
          <p:cNvSpPr txBox="1"/>
          <p:nvPr userDrawn="1"/>
        </p:nvSpPr>
        <p:spPr>
          <a:xfrm>
            <a:off x="7826355" y="247050"/>
            <a:ext cx="2544300" cy="153900"/>
          </a:xfrm>
          <a:prstGeom prst="rect">
            <a:avLst/>
          </a:prstGeom>
          <a:noFill/>
          <a:ln>
            <a:noFill/>
          </a:ln>
        </p:spPr>
        <p:txBody>
          <a:bodyPr spcFirstLastPara="1" wrap="square" lIns="0" tIns="0" rIns="0" bIns="0" anchor="t" anchorCtr="0">
            <a:spAutoFit/>
          </a:bodyPr>
          <a:lstStyle/>
          <a:p>
            <a:pPr lvl="0" algn="r"/>
            <a:r>
              <a:rPr lang="es-ES" sz="1000" i="1" u="sng">
                <a:solidFill>
                  <a:schemeClr val="lt1"/>
                </a:solidFill>
                <a:latin typeface="Montserrat" pitchFamily="2" charset="0"/>
                <a:ea typeface="Montserrat"/>
                <a:cs typeface="Montserrat"/>
                <a:sym typeface="Montserrat"/>
                <a:hlinkClick r:id="rId5">
                  <a:extLst>
                    <a:ext uri="{A12FA001-AC4F-418D-AE19-62706E023703}">
                      <ahyp:hlinkClr xmlns:ahyp="http://schemas.microsoft.com/office/drawing/2018/hyperlinkcolor" val="tx"/>
                    </a:ext>
                  </a:extLst>
                </a:hlinkClick>
              </a:rPr>
              <a:t>csic.es/es/innovacion-y-transferencia</a:t>
            </a:r>
            <a:endParaRPr lang="es-ES" sz="1000" dirty="0">
              <a:solidFill>
                <a:schemeClr val="lt1"/>
              </a:solidFill>
              <a:latin typeface="Montserrat" pitchFamily="2" charset="0"/>
              <a:ea typeface="Montserrat Medium"/>
              <a:cs typeface="Montserrat Medium"/>
              <a:sym typeface="Montserrat Medium"/>
            </a:endParaRPr>
          </a:p>
        </p:txBody>
      </p:sp>
      <p:sp>
        <p:nvSpPr>
          <p:cNvPr id="39" name="CuadroTexto 38">
            <a:extLst>
              <a:ext uri="{FF2B5EF4-FFF2-40B4-BE49-F238E27FC236}">
                <a16:creationId xmlns:a16="http://schemas.microsoft.com/office/drawing/2014/main" id="{5E378766-044C-4620-B3E7-1B01015653A1}"/>
              </a:ext>
            </a:extLst>
          </p:cNvPr>
          <p:cNvSpPr txBox="1"/>
          <p:nvPr userDrawn="1"/>
        </p:nvSpPr>
        <p:spPr>
          <a:xfrm>
            <a:off x="2792402" y="162418"/>
            <a:ext cx="4976042" cy="323165"/>
          </a:xfrm>
          <a:prstGeom prst="rect">
            <a:avLst/>
          </a:prstGeom>
          <a:noFill/>
        </p:spPr>
        <p:txBody>
          <a:bodyPr wrap="none" rtlCol="0">
            <a:spAutoFit/>
          </a:bodyPr>
          <a:lstStyle/>
          <a:p>
            <a:r>
              <a:rPr lang="es-ES" sz="1500" b="1">
                <a:solidFill>
                  <a:schemeClr val="bg1"/>
                </a:solidFill>
                <a:latin typeface="Montserrat" panose="02000505000000020004" pitchFamily="2" charset="0"/>
              </a:rPr>
              <a:t>Consejo Superior de Investigaciones Científicas</a:t>
            </a:r>
          </a:p>
        </p:txBody>
      </p:sp>
      <p:sp>
        <p:nvSpPr>
          <p:cNvPr id="40" name="Google Shape;74;p13">
            <a:extLst>
              <a:ext uri="{FF2B5EF4-FFF2-40B4-BE49-F238E27FC236}">
                <a16:creationId xmlns:a16="http://schemas.microsoft.com/office/drawing/2014/main" id="{4124D31D-58D5-4D26-9970-F3B0E2121F13}"/>
              </a:ext>
            </a:extLst>
          </p:cNvPr>
          <p:cNvSpPr txBox="1">
            <a:spLocks/>
          </p:cNvSpPr>
          <p:nvPr userDrawn="1"/>
        </p:nvSpPr>
        <p:spPr>
          <a:xfrm>
            <a:off x="252000" y="782738"/>
            <a:ext cx="1108800" cy="1287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15000"/>
              </a:lnSpc>
              <a:spcBef>
                <a:spcPts val="0"/>
              </a:spcBef>
              <a:buClr>
                <a:schemeClr val="dk1"/>
              </a:buClr>
              <a:buSzPts val="1400"/>
              <a:buFont typeface="Arial"/>
              <a:buNone/>
            </a:pPr>
            <a:r>
              <a:rPr lang="es-ES" sz="900">
                <a:solidFill>
                  <a:srgbClr val="434343"/>
                </a:solidFill>
                <a:latin typeface="Montserrat" pitchFamily="2" charset="0"/>
                <a:ea typeface="Montserrat"/>
                <a:cs typeface="Montserrat"/>
                <a:sym typeface="Montserrat"/>
              </a:rPr>
              <a:t>Oferta tecnológica </a:t>
            </a:r>
          </a:p>
        </p:txBody>
      </p:sp>
      <p:sp>
        <p:nvSpPr>
          <p:cNvPr id="41" name="CuadroTexto 40">
            <a:extLst>
              <a:ext uri="{FF2B5EF4-FFF2-40B4-BE49-F238E27FC236}">
                <a16:creationId xmlns:a16="http://schemas.microsoft.com/office/drawing/2014/main" id="{D3104C21-ADAA-4601-84E0-C5A2B188112C}"/>
              </a:ext>
            </a:extLst>
          </p:cNvPr>
          <p:cNvSpPr txBox="1"/>
          <p:nvPr userDrawn="1"/>
        </p:nvSpPr>
        <p:spPr>
          <a:xfrm>
            <a:off x="252000" y="5400000"/>
            <a:ext cx="1674000" cy="146963"/>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Propiedad</a:t>
            </a:r>
            <a:r>
              <a:rPr lang="es-ES" sz="900" b="1">
                <a:solidFill>
                  <a:srgbClr val="C00000"/>
                </a:solidFill>
                <a:latin typeface="Montserrat" panose="02000505000000020004" pitchFamily="2" charset="0"/>
              </a:rPr>
              <a:t> </a:t>
            </a:r>
            <a:r>
              <a:rPr lang="es-ES" sz="900" b="1">
                <a:solidFill>
                  <a:srgbClr val="AF071F"/>
                </a:solidFill>
                <a:latin typeface="Montserrat" panose="02000505000000020004" pitchFamily="2" charset="0"/>
              </a:rPr>
              <a:t>industrial</a:t>
            </a:r>
          </a:p>
        </p:txBody>
      </p:sp>
      <p:sp>
        <p:nvSpPr>
          <p:cNvPr id="42" name="CuadroTexto 41">
            <a:extLst>
              <a:ext uri="{FF2B5EF4-FFF2-40B4-BE49-F238E27FC236}">
                <a16:creationId xmlns:a16="http://schemas.microsoft.com/office/drawing/2014/main" id="{BC93E0D9-8A50-487E-9349-F65651734C83}"/>
              </a:ext>
            </a:extLst>
          </p:cNvPr>
          <p:cNvSpPr txBox="1"/>
          <p:nvPr userDrawn="1"/>
        </p:nvSpPr>
        <p:spPr>
          <a:xfrm>
            <a:off x="2448000" y="5400000"/>
            <a:ext cx="1674000" cy="147600"/>
          </a:xfrm>
          <a:prstGeom prst="rect">
            <a:avLst/>
          </a:prstGeom>
          <a:noFill/>
        </p:spPr>
        <p:txBody>
          <a:bodyPr wrap="square" lIns="0" tIns="0" rIns="0" bIns="0" rtlCol="0">
            <a:spAutoFit/>
          </a:bodyPr>
          <a:lstStyle/>
          <a:p>
            <a:pPr>
              <a:lnSpc>
                <a:spcPct val="114000"/>
              </a:lnSpc>
              <a:spcAft>
                <a:spcPts val="300"/>
              </a:spcAft>
            </a:pPr>
            <a:r>
              <a:rPr lang="es-ES" sz="900" b="1">
                <a:solidFill>
                  <a:srgbClr val="AF071F"/>
                </a:solidFill>
                <a:latin typeface="Montserrat" panose="02000505000000020004" pitchFamily="2" charset="0"/>
              </a:rPr>
              <a:t>Colaboración Propuesta</a:t>
            </a:r>
          </a:p>
          <a:p>
            <a:pPr>
              <a:lnSpc>
                <a:spcPct val="114000"/>
              </a:lnSpc>
              <a:spcAft>
                <a:spcPts val="600"/>
              </a:spcAft>
            </a:pPr>
            <a:endParaRPr lang="es-ES" sz="1000">
              <a:latin typeface="Montserrat" panose="02000505000000020004" pitchFamily="2" charset="0"/>
            </a:endParaRPr>
          </a:p>
        </p:txBody>
      </p:sp>
      <p:sp>
        <p:nvSpPr>
          <p:cNvPr id="43" name="CuadroTexto 42">
            <a:extLst>
              <a:ext uri="{FF2B5EF4-FFF2-40B4-BE49-F238E27FC236}">
                <a16:creationId xmlns:a16="http://schemas.microsoft.com/office/drawing/2014/main" id="{8311031B-8457-4A96-8E88-8F00FD0859C9}"/>
              </a:ext>
            </a:extLst>
          </p:cNvPr>
          <p:cNvSpPr txBox="1"/>
          <p:nvPr userDrawn="1"/>
        </p:nvSpPr>
        <p:spPr>
          <a:xfrm>
            <a:off x="252000" y="6086566"/>
            <a:ext cx="1728000" cy="147600"/>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Estado de desarrollo</a:t>
            </a:r>
          </a:p>
          <a:p>
            <a:pPr>
              <a:lnSpc>
                <a:spcPct val="114000"/>
              </a:lnSpc>
              <a:spcAft>
                <a:spcPts val="600"/>
              </a:spcAft>
            </a:pPr>
            <a:endParaRPr lang="es-ES" sz="1000">
              <a:latin typeface="Montserrat" panose="02000505000000020004" pitchFamily="2" charset="0"/>
            </a:endParaRPr>
          </a:p>
        </p:txBody>
      </p:sp>
      <p:sp>
        <p:nvSpPr>
          <p:cNvPr id="44" name="CuadroTexto 43">
            <a:extLst>
              <a:ext uri="{FF2B5EF4-FFF2-40B4-BE49-F238E27FC236}">
                <a16:creationId xmlns:a16="http://schemas.microsoft.com/office/drawing/2014/main" id="{0FD796E5-208D-4BEE-B3B5-EAE092AED117}"/>
              </a:ext>
            </a:extLst>
          </p:cNvPr>
          <p:cNvSpPr txBox="1"/>
          <p:nvPr userDrawn="1"/>
        </p:nvSpPr>
        <p:spPr>
          <a:xfrm>
            <a:off x="2448000" y="6086566"/>
            <a:ext cx="1674000" cy="147600"/>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Contacto</a:t>
            </a:r>
          </a:p>
          <a:p>
            <a:pPr>
              <a:lnSpc>
                <a:spcPct val="114000"/>
              </a:lnSpc>
              <a:spcAft>
                <a:spcPts val="400"/>
              </a:spcAft>
            </a:pPr>
            <a:r>
              <a:rPr lang="es-ES" sz="900">
                <a:latin typeface="Montserrat" panose="02000505000000020004" pitchFamily="2" charset="0"/>
              </a:rPr>
              <a:t> </a:t>
            </a:r>
            <a:endParaRPr lang="es-ES" sz="1000">
              <a:latin typeface="Montserrat" panose="02000505000000020004" pitchFamily="2" charset="0"/>
            </a:endParaRPr>
          </a:p>
          <a:p>
            <a:pPr>
              <a:lnSpc>
                <a:spcPct val="114000"/>
              </a:lnSpc>
              <a:spcAft>
                <a:spcPts val="300"/>
              </a:spcAft>
            </a:pPr>
            <a:endParaRPr lang="es-ES" sz="1000">
              <a:latin typeface="Montserrat" panose="02000505000000020004" pitchFamily="2" charset="0"/>
            </a:endParaRPr>
          </a:p>
        </p:txBody>
      </p:sp>
      <p:sp>
        <p:nvSpPr>
          <p:cNvPr id="45" name="Text Placeholder 3">
            <a:extLst>
              <a:ext uri="{FF2B5EF4-FFF2-40B4-BE49-F238E27FC236}">
                <a16:creationId xmlns:a16="http://schemas.microsoft.com/office/drawing/2014/main" id="{40FA8869-2AC0-4E61-9E77-208B0B056443}"/>
              </a:ext>
            </a:extLst>
          </p:cNvPr>
          <p:cNvSpPr txBox="1">
            <a:spLocks/>
          </p:cNvSpPr>
          <p:nvPr userDrawn="1"/>
        </p:nvSpPr>
        <p:spPr>
          <a:xfrm>
            <a:off x="2448000" y="6499975"/>
            <a:ext cx="1728000" cy="338400"/>
          </a:xfrm>
          <a:prstGeom prst="rect">
            <a:avLst/>
          </a:prstGeom>
        </p:spPr>
        <p:txBody>
          <a:bodyPr lIns="0" tIns="0" rIns="0" bIns="0">
            <a:normAutofit/>
          </a:bodyPr>
          <a:lstStyle>
            <a:lvl1pPr marL="0" indent="0" algn="l" defTabSz="1007943" rtl="0" eaLnBrk="1" latinLnBrk="0" hangingPunct="1">
              <a:lnSpc>
                <a:spcPct val="114000"/>
              </a:lnSpc>
              <a:spcBef>
                <a:spcPts val="0"/>
              </a:spcBef>
              <a:spcAft>
                <a:spcPts val="400"/>
              </a:spcAft>
              <a:buFont typeface="Arial" panose="020B0604020202020204" pitchFamily="34" charset="0"/>
              <a:buNone/>
              <a:defRPr sz="900" kern="1200">
                <a:solidFill>
                  <a:schemeClr val="tx1"/>
                </a:solidFill>
                <a:latin typeface="Montserrat" pitchFamily="2" charset="0"/>
                <a:ea typeface="+mn-ea"/>
                <a:cs typeface="+mn-cs"/>
              </a:defRPr>
            </a:lvl1pPr>
            <a:lvl2pPr marL="503972" indent="0" algn="l" defTabSz="1007943" rtl="0" eaLnBrk="1" latinLnBrk="0" hangingPunct="1">
              <a:lnSpc>
                <a:spcPct val="90000"/>
              </a:lnSpc>
              <a:spcBef>
                <a:spcPts val="551"/>
              </a:spcBef>
              <a:buFont typeface="Arial" panose="020B0604020202020204" pitchFamily="34" charset="0"/>
              <a:buNone/>
              <a:defRPr sz="1543" kern="1200">
                <a:solidFill>
                  <a:schemeClr val="tx1"/>
                </a:solidFill>
                <a:latin typeface="Montserrat" pitchFamily="2" charset="0"/>
                <a:ea typeface="+mn-ea"/>
                <a:cs typeface="+mn-cs"/>
              </a:defRPr>
            </a:lvl2pPr>
            <a:lvl3pPr marL="1007943" indent="0" algn="l" defTabSz="1007943" rtl="0" eaLnBrk="1" latinLnBrk="0" hangingPunct="1">
              <a:lnSpc>
                <a:spcPct val="90000"/>
              </a:lnSpc>
              <a:spcBef>
                <a:spcPts val="551"/>
              </a:spcBef>
              <a:buFont typeface="Arial" panose="020B0604020202020204" pitchFamily="34" charset="0"/>
              <a:buNone/>
              <a:defRPr sz="1323" kern="1200">
                <a:solidFill>
                  <a:schemeClr val="tx1"/>
                </a:solidFill>
                <a:latin typeface="Montserrat" pitchFamily="2" charset="0"/>
                <a:ea typeface="+mn-ea"/>
                <a:cs typeface="+mn-cs"/>
              </a:defRPr>
            </a:lvl3pPr>
            <a:lvl4pPr marL="1511915"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6pPr>
            <a:lvl7pPr marL="3023829"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7pPr>
            <a:lvl8pPr marL="3527801"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8pPr>
            <a:lvl9pPr marL="4031772"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9pPr>
          </a:lstStyle>
          <a:p>
            <a:r>
              <a:rPr lang="es-ES">
                <a:latin typeface="Montserrat" pitchFamily="2" charset="0"/>
              </a:rPr>
              <a:t>Vicepresidencia de Innovación y Transferencia</a:t>
            </a:r>
          </a:p>
        </p:txBody>
      </p:sp>
      <p:sp>
        <p:nvSpPr>
          <p:cNvPr id="46" name="Rectángulo 45">
            <a:extLst>
              <a:ext uri="{FF2B5EF4-FFF2-40B4-BE49-F238E27FC236}">
                <a16:creationId xmlns:a16="http://schemas.microsoft.com/office/drawing/2014/main" id="{154A264E-16A2-4354-A6F6-033DB08CC588}"/>
              </a:ext>
            </a:extLst>
          </p:cNvPr>
          <p:cNvSpPr/>
          <p:nvPr userDrawn="1"/>
        </p:nvSpPr>
        <p:spPr>
          <a:xfrm>
            <a:off x="2448000" y="5596732"/>
            <a:ext cx="1728000" cy="146963"/>
          </a:xfrm>
          <a:prstGeom prst="rect">
            <a:avLst/>
          </a:prstGeom>
        </p:spPr>
        <p:txBody>
          <a:bodyPr wrap="square" lIns="0" tIns="0" rIns="0" bIns="0">
            <a:spAutoFit/>
          </a:bodyPr>
          <a:lstStyle/>
          <a:p>
            <a:pPr>
              <a:lnSpc>
                <a:spcPct val="114000"/>
              </a:lnSpc>
              <a:spcAft>
                <a:spcPts val="400"/>
              </a:spcAft>
            </a:pPr>
            <a:r>
              <a:rPr lang="es-ES" sz="900">
                <a:latin typeface="Montserrat" panose="02000505000000020004" pitchFamily="2" charset="0"/>
              </a:rPr>
              <a:t>Licencia </a:t>
            </a:r>
          </a:p>
        </p:txBody>
      </p:sp>
      <p:sp>
        <p:nvSpPr>
          <p:cNvPr id="47" name="Text Placeholder 3">
            <a:extLst>
              <a:ext uri="{FF2B5EF4-FFF2-40B4-BE49-F238E27FC236}">
                <a16:creationId xmlns:a16="http://schemas.microsoft.com/office/drawing/2014/main" id="{831EE1B3-DB82-4796-8963-D140C7761507}"/>
              </a:ext>
            </a:extLst>
          </p:cNvPr>
          <p:cNvSpPr txBox="1">
            <a:spLocks/>
          </p:cNvSpPr>
          <p:nvPr userDrawn="1"/>
        </p:nvSpPr>
        <p:spPr>
          <a:xfrm>
            <a:off x="2448000" y="7017742"/>
            <a:ext cx="1728000" cy="169200"/>
          </a:xfrm>
          <a:prstGeom prst="rect">
            <a:avLst/>
          </a:prstGeom>
        </p:spPr>
        <p:txBody>
          <a:bodyPr lIns="0" tIns="0" rIns="0" bIns="0">
            <a:normAutofit/>
          </a:bodyPr>
          <a:lstStyle>
            <a:lvl1pPr marL="0" indent="0" algn="just" defTabSz="801929" rtl="0" eaLnBrk="1" latinLnBrk="0" hangingPunct="1">
              <a:lnSpc>
                <a:spcPct val="114000"/>
              </a:lnSpc>
              <a:spcBef>
                <a:spcPts val="0"/>
              </a:spcBef>
              <a:spcAft>
                <a:spcPts val="0"/>
              </a:spcAft>
              <a:buFont typeface="Arial" panose="020B0604020202020204" pitchFamily="34" charset="0"/>
              <a:buNone/>
              <a:defRPr sz="900" kern="1200">
                <a:solidFill>
                  <a:schemeClr val="tx1"/>
                </a:solidFill>
                <a:latin typeface="Montserrat" pitchFamily="2" charset="0"/>
                <a:ea typeface="+mn-ea"/>
                <a:cs typeface="+mn-cs"/>
              </a:defRPr>
            </a:lvl1pPr>
            <a:lvl2pPr marL="503972" indent="0" algn="l" defTabSz="801929" rtl="0" eaLnBrk="1" latinLnBrk="0" hangingPunct="1">
              <a:lnSpc>
                <a:spcPct val="114000"/>
              </a:lnSpc>
              <a:spcBef>
                <a:spcPts val="439"/>
              </a:spcBef>
              <a:spcAft>
                <a:spcPts val="526"/>
              </a:spcAft>
              <a:buFont typeface="Arial" panose="020B0604020202020204" pitchFamily="34" charset="0"/>
              <a:buNone/>
              <a:defRPr sz="1543" kern="1200">
                <a:solidFill>
                  <a:schemeClr val="tx1"/>
                </a:solidFill>
                <a:latin typeface="Montserrat" pitchFamily="2" charset="0"/>
                <a:ea typeface="+mn-ea"/>
                <a:cs typeface="+mn-cs"/>
              </a:defRPr>
            </a:lvl2pPr>
            <a:lvl3pPr marL="1007943" indent="0" algn="l" defTabSz="801929" rtl="0" eaLnBrk="1" latinLnBrk="0" hangingPunct="1">
              <a:lnSpc>
                <a:spcPct val="114000"/>
              </a:lnSpc>
              <a:spcBef>
                <a:spcPts val="0"/>
              </a:spcBef>
              <a:spcAft>
                <a:spcPts val="600"/>
              </a:spcAft>
              <a:buFont typeface="Arial" panose="020B0604020202020204" pitchFamily="34" charset="0"/>
              <a:buNone/>
              <a:defRPr sz="1323" b="1" kern="1200">
                <a:solidFill>
                  <a:schemeClr val="tx1"/>
                </a:solidFill>
                <a:latin typeface="Montserrat" pitchFamily="2" charset="0"/>
                <a:ea typeface="+mn-ea"/>
                <a:cs typeface="+mn-cs"/>
              </a:defRPr>
            </a:lvl3pPr>
            <a:lvl4pPr marL="1511915" indent="0" algn="l" defTabSz="801929" rtl="0" eaLnBrk="1" latinLnBrk="0" hangingPunct="1">
              <a:lnSpc>
                <a:spcPct val="114000"/>
              </a:lnSpc>
              <a:spcBef>
                <a:spcPts val="0"/>
              </a:spcBef>
              <a:spcAft>
                <a:spcPts val="400"/>
              </a:spcAft>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801929" rtl="0" eaLnBrk="1" latinLnBrk="0" hangingPunct="1">
              <a:lnSpc>
                <a:spcPct val="114000"/>
              </a:lnSpc>
              <a:spcBef>
                <a:spcPts val="439"/>
              </a:spcBef>
              <a:spcAft>
                <a:spcPts val="526"/>
              </a:spcAft>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6pPr>
            <a:lvl7pPr marL="3023829"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7pPr>
            <a:lvl8pPr marL="3527801"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8pPr>
            <a:lvl9pPr marL="4031772"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9pPr>
          </a:lstStyle>
          <a:p>
            <a:r>
              <a:rPr lang="es-ES">
                <a:latin typeface="Montserrat" pitchFamily="2" charset="0"/>
              </a:rPr>
              <a:t>comercializacion@csic.es</a:t>
            </a:r>
          </a:p>
        </p:txBody>
      </p:sp>
      <p:grpSp>
        <p:nvGrpSpPr>
          <p:cNvPr id="48" name="Grupo 47">
            <a:extLst>
              <a:ext uri="{FF2B5EF4-FFF2-40B4-BE49-F238E27FC236}">
                <a16:creationId xmlns:a16="http://schemas.microsoft.com/office/drawing/2014/main" id="{CD306973-389D-4263-B361-9273200B8700}"/>
              </a:ext>
            </a:extLst>
          </p:cNvPr>
          <p:cNvGrpSpPr/>
          <p:nvPr userDrawn="1"/>
        </p:nvGrpSpPr>
        <p:grpSpPr>
          <a:xfrm>
            <a:off x="5014800" y="3153415"/>
            <a:ext cx="5328000" cy="412329"/>
            <a:chOff x="5012888" y="3153415"/>
            <a:chExt cx="5328000" cy="412329"/>
          </a:xfrm>
        </p:grpSpPr>
        <p:sp>
          <p:nvSpPr>
            <p:cNvPr id="49" name="Google Shape;66;p13">
              <a:extLst>
                <a:ext uri="{FF2B5EF4-FFF2-40B4-BE49-F238E27FC236}">
                  <a16:creationId xmlns:a16="http://schemas.microsoft.com/office/drawing/2014/main" id="{419C77FD-56EF-4635-BA8A-793C5522380F}"/>
                </a:ext>
              </a:extLst>
            </p:cNvPr>
            <p:cNvSpPr txBox="1">
              <a:spLocks/>
            </p:cNvSpPr>
            <p:nvPr userDrawn="1"/>
          </p:nvSpPr>
          <p:spPr>
            <a:xfrm>
              <a:off x="5585022" y="3362344"/>
              <a:ext cx="2645700" cy="2034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00000"/>
                </a:lnSpc>
                <a:spcBef>
                  <a:spcPts val="0"/>
                </a:spcBef>
                <a:buSzPts val="1300"/>
              </a:pPr>
              <a:r>
                <a:rPr lang="es-ES" sz="1100">
                  <a:solidFill>
                    <a:srgbClr val="AF071F"/>
                  </a:solidFill>
                  <a:latin typeface="Montserrat Black" pitchFamily="2" charset="0"/>
                  <a:ea typeface="Montserrat Black"/>
                  <a:cs typeface="Montserrat Black"/>
                  <a:sym typeface="Montserrat Black"/>
                </a:rPr>
                <a:t>La solución CSIC </a:t>
              </a:r>
            </a:p>
          </p:txBody>
        </p:sp>
        <p:cxnSp>
          <p:nvCxnSpPr>
            <p:cNvPr id="50" name="Google Shape;67;p13">
              <a:extLst>
                <a:ext uri="{FF2B5EF4-FFF2-40B4-BE49-F238E27FC236}">
                  <a16:creationId xmlns:a16="http://schemas.microsoft.com/office/drawing/2014/main" id="{4103E711-6B10-4C41-9101-DD5F64F22EEC}"/>
                </a:ext>
              </a:extLst>
            </p:cNvPr>
            <p:cNvCxnSpPr/>
            <p:nvPr userDrawn="1"/>
          </p:nvCxnSpPr>
          <p:spPr>
            <a:xfrm>
              <a:off x="5012888" y="3153415"/>
              <a:ext cx="5328000" cy="0"/>
            </a:xfrm>
            <a:prstGeom prst="straightConnector1">
              <a:avLst/>
            </a:prstGeom>
            <a:noFill/>
            <a:ln w="9525" cap="flat" cmpd="sng">
              <a:solidFill>
                <a:srgbClr val="AF071F"/>
              </a:solidFill>
              <a:prstDash val="solid"/>
              <a:round/>
              <a:headEnd type="none" w="med" len="med"/>
              <a:tailEnd type="none" w="med" len="med"/>
            </a:ln>
          </p:spPr>
        </p:cxnSp>
        <p:pic>
          <p:nvPicPr>
            <p:cNvPr id="51" name="Google Shape;68;p13">
              <a:extLst>
                <a:ext uri="{FF2B5EF4-FFF2-40B4-BE49-F238E27FC236}">
                  <a16:creationId xmlns:a16="http://schemas.microsoft.com/office/drawing/2014/main" id="{B539E0C3-78CD-4964-ADCB-344FD1D9BCD2}"/>
                </a:ext>
              </a:extLst>
            </p:cNvPr>
            <p:cNvPicPr preferRelativeResize="0"/>
            <p:nvPr userDrawn="1"/>
          </p:nvPicPr>
          <p:blipFill>
            <a:blip r:embed="rId6">
              <a:alphaModFix/>
            </a:blip>
            <a:stretch>
              <a:fillRect/>
            </a:stretch>
          </p:blipFill>
          <p:spPr>
            <a:xfrm>
              <a:off x="5019666" y="3364928"/>
              <a:ext cx="415741" cy="197751"/>
            </a:xfrm>
            <a:prstGeom prst="rect">
              <a:avLst/>
            </a:prstGeom>
            <a:noFill/>
            <a:ln>
              <a:noFill/>
            </a:ln>
          </p:spPr>
        </p:pic>
      </p:grpSp>
      <p:sp>
        <p:nvSpPr>
          <p:cNvPr id="3" name="Marcador de texto 2">
            <a:extLst>
              <a:ext uri="{FF2B5EF4-FFF2-40B4-BE49-F238E27FC236}">
                <a16:creationId xmlns:a16="http://schemas.microsoft.com/office/drawing/2014/main" id="{53CB4756-0F53-4632-819B-B82E9FC556D4}"/>
              </a:ext>
            </a:extLst>
          </p:cNvPr>
          <p:cNvSpPr>
            <a:spLocks noGrp="1"/>
          </p:cNvSpPr>
          <p:nvPr userDrawn="1">
            <p:ph type="body" idx="1"/>
          </p:nvPr>
        </p:nvSpPr>
        <p:spPr>
          <a:xfrm>
            <a:off x="207182" y="2042537"/>
            <a:ext cx="4358110" cy="1540236"/>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p:txBody>
      </p:sp>
      <p:sp>
        <p:nvSpPr>
          <p:cNvPr id="25" name="Rectángulo 24">
            <a:extLst>
              <a:ext uri="{FF2B5EF4-FFF2-40B4-BE49-F238E27FC236}">
                <a16:creationId xmlns:a16="http://schemas.microsoft.com/office/drawing/2014/main" id="{CB015DBD-3DDC-4020-ACAD-706630EA1160}"/>
              </a:ext>
            </a:extLst>
          </p:cNvPr>
          <p:cNvSpPr/>
          <p:nvPr userDrawn="1"/>
        </p:nvSpPr>
        <p:spPr>
          <a:xfrm>
            <a:off x="5037858" y="5536661"/>
            <a:ext cx="1901483" cy="261610"/>
          </a:xfrm>
          <a:prstGeom prst="rect">
            <a:avLst/>
          </a:prstGeom>
        </p:spPr>
        <p:txBody>
          <a:bodyPr wrap="none">
            <a:spAutoFit/>
          </a:bodyPr>
          <a:lstStyle/>
          <a:p>
            <a:pPr>
              <a:lnSpc>
                <a:spcPct val="100000"/>
              </a:lnSpc>
              <a:spcBef>
                <a:spcPts val="0"/>
              </a:spcBef>
              <a:buSzPts val="1300"/>
            </a:pPr>
            <a:r>
              <a:rPr lang="es-ES" sz="1100">
                <a:solidFill>
                  <a:schemeClr val="lt1"/>
                </a:solidFill>
                <a:latin typeface="Montserrat Black"/>
                <a:ea typeface="Montserrat Black"/>
                <a:cs typeface="Montserrat Black"/>
                <a:sym typeface="Montserrat Black"/>
              </a:rPr>
              <a:t>Ventajas competitivas</a:t>
            </a:r>
          </a:p>
        </p:txBody>
      </p:sp>
      <p:sp>
        <p:nvSpPr>
          <p:cNvPr id="26" name="Text Placeholder 3">
            <a:extLst>
              <a:ext uri="{FF2B5EF4-FFF2-40B4-BE49-F238E27FC236}">
                <a16:creationId xmlns:a16="http://schemas.microsoft.com/office/drawing/2014/main" id="{F9B06B75-2853-4D57-A9FC-3019F4BD10E1}"/>
              </a:ext>
            </a:extLst>
          </p:cNvPr>
          <p:cNvSpPr txBox="1">
            <a:spLocks/>
          </p:cNvSpPr>
          <p:nvPr userDrawn="1"/>
        </p:nvSpPr>
        <p:spPr>
          <a:xfrm>
            <a:off x="5014800" y="5475272"/>
            <a:ext cx="5374890" cy="1814528"/>
          </a:xfrm>
          <a:prstGeom prst="rect">
            <a:avLst/>
          </a:prstGeom>
          <a:solidFill>
            <a:srgbClr val="AF071F"/>
          </a:solidFill>
        </p:spPr>
        <p:txBody>
          <a:bodyPr lIns="115200" tIns="115200" rIns="115200" bIns="115200">
            <a:normAutofit/>
          </a:bodyPr>
          <a:lstStyle>
            <a:lvl1pPr marL="0" indent="0" algn="l" defTabSz="914400" rtl="0" eaLnBrk="1" latinLnBrk="0" hangingPunct="1">
              <a:lnSpc>
                <a:spcPct val="90000"/>
              </a:lnSpc>
              <a:spcBef>
                <a:spcPts val="1000"/>
              </a:spcBef>
              <a:buFont typeface="Arial" panose="020B0604020202020204" pitchFamily="34" charset="0"/>
              <a:buNone/>
              <a:defRPr sz="1000" b="1" kern="1200">
                <a:solidFill>
                  <a:schemeClr val="bg1"/>
                </a:solidFill>
                <a:latin typeface="Montserrat" pitchFamily="2" charset="0"/>
                <a:ea typeface="+mn-ea"/>
                <a:cs typeface="+mn-cs"/>
              </a:defRPr>
            </a:lvl1pPr>
            <a:lvl2pPr marL="675422" indent="-171450" algn="l" defTabSz="914400" rtl="0" eaLnBrk="1" latinLnBrk="0" hangingPunct="1">
              <a:lnSpc>
                <a:spcPct val="90000"/>
              </a:lnSpc>
              <a:spcBef>
                <a:spcPts val="500"/>
              </a:spcBef>
              <a:buFont typeface="Arial" panose="020B0604020202020204" pitchFamily="34" charset="0"/>
              <a:buChar char="•"/>
              <a:defRPr sz="1000" b="0" kern="1200">
                <a:solidFill>
                  <a:schemeClr val="bg1"/>
                </a:solidFill>
                <a:latin typeface="Montserrat" pitchFamily="2" charset="0"/>
                <a:ea typeface="+mn-ea"/>
                <a:cs typeface="+mn-cs"/>
              </a:defRPr>
            </a:lvl2pPr>
            <a:lvl3pPr marL="1007943" indent="0" algn="l" defTabSz="914400" rtl="0" eaLnBrk="1" latinLnBrk="0" hangingPunct="1">
              <a:lnSpc>
                <a:spcPct val="90000"/>
              </a:lnSpc>
              <a:spcBef>
                <a:spcPts val="500"/>
              </a:spcBef>
              <a:buFont typeface="Arial" panose="020B0604020202020204" pitchFamily="34" charset="0"/>
              <a:buNone/>
              <a:defRPr sz="1323" kern="1200">
                <a:solidFill>
                  <a:schemeClr val="tx1"/>
                </a:solidFill>
                <a:latin typeface="Montserrat" pitchFamily="2" charset="0"/>
                <a:ea typeface="+mn-ea"/>
                <a:cs typeface="+mn-cs"/>
              </a:defRPr>
            </a:lvl3pPr>
            <a:lvl4pPr marL="1511915"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6pPr>
            <a:lvl7pPr marL="3023829"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7pPr>
            <a:lvl8pPr marL="3527801"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8pPr>
            <a:lvl9pPr marL="4031772"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9pPr>
          </a:lstStyle>
          <a:p>
            <a:pPr>
              <a:lnSpc>
                <a:spcPct val="100000"/>
              </a:lnSpc>
              <a:spcBef>
                <a:spcPts val="0"/>
              </a:spcBef>
              <a:buSzPts val="1300"/>
            </a:pPr>
            <a:r>
              <a:rPr lang="es-ES">
                <a:solidFill>
                  <a:schemeClr val="lt1"/>
                </a:solidFill>
                <a:latin typeface="Montserrat Black"/>
                <a:ea typeface="Montserrat Black"/>
                <a:cs typeface="Montserrat Black"/>
                <a:sym typeface="Montserrat Black"/>
              </a:rPr>
              <a:t>Ventajas competitivas</a:t>
            </a:r>
          </a:p>
        </p:txBody>
      </p:sp>
    </p:spTree>
    <p:extLst>
      <p:ext uri="{BB962C8B-B14F-4D97-AF65-F5344CB8AC3E}">
        <p14:creationId xmlns:p14="http://schemas.microsoft.com/office/powerpoint/2010/main" val="3834434898"/>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kern="1200">
          <a:solidFill>
            <a:schemeClr val="tx1"/>
          </a:solidFill>
          <a:latin typeface="Montserrat" pitchFamily="2" charset="0"/>
          <a:ea typeface="+mj-ea"/>
          <a:cs typeface="+mj-cs"/>
        </a:defRPr>
      </a:lvl1pPr>
    </p:titleStyle>
    <p:bodyStyle>
      <a:lvl1pPr marL="0" indent="0" algn="just" defTabSz="914400" rtl="0" eaLnBrk="1" latinLnBrk="0" hangingPunct="1">
        <a:lnSpc>
          <a:spcPct val="90000"/>
        </a:lnSpc>
        <a:spcBef>
          <a:spcPts val="1000"/>
        </a:spcBef>
        <a:buFont typeface="Arial" panose="020B0604020202020204" pitchFamily="34" charset="0"/>
        <a:buNone/>
        <a:defRPr sz="1000" kern="1200">
          <a:solidFill>
            <a:schemeClr val="tx1"/>
          </a:solidFill>
          <a:latin typeface="Montserrat" pitchFamily="2" charset="0"/>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000" b="1"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04069F5-7B34-45E7-8B79-33D8073B4C1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460" r="460"/>
          <a:stretch>
            <a:fillRect/>
          </a:stretch>
        </p:blipFill>
        <p:spPr/>
      </p:pic>
      <p:sp>
        <p:nvSpPr>
          <p:cNvPr id="3" name="Marcador de texto 2">
            <a:extLst>
              <a:ext uri="{FF2B5EF4-FFF2-40B4-BE49-F238E27FC236}">
                <a16:creationId xmlns:a16="http://schemas.microsoft.com/office/drawing/2014/main" id="{1B3D82AB-CAC7-4B5F-B789-DDB2699C7C42}"/>
              </a:ext>
            </a:extLst>
          </p:cNvPr>
          <p:cNvSpPr>
            <a:spLocks noGrp="1"/>
          </p:cNvSpPr>
          <p:nvPr>
            <p:ph type="body" sz="half" idx="2"/>
          </p:nvPr>
        </p:nvSpPr>
        <p:spPr>
          <a:xfrm>
            <a:off x="5014800" y="1434631"/>
            <a:ext cx="5328000" cy="1468222"/>
          </a:xfrm>
        </p:spPr>
        <p:txBody>
          <a:bodyPr/>
          <a:lstStyle/>
          <a:p>
            <a:r>
              <a:rPr lang="es-ES"/>
              <a:t>La robotización de procesos industriales ha sido una tendencia en los últimos años en un gran número de sectores, sin embargo, existen todavía algunos sectores en los que dicha automatización presenta retos especialmente complejos. Es el caso del sector agrícola, donde la heterogeneidad de los cultivos y las cosechas, el tamaño e irregularidad del terreno, o los costes asociados, entre otros, dificultan la automatización, existiendo todavía un amplio margen de mejora respecto a las soluciones comerciales actuales, tanto en términos técnicos como económicos.</a:t>
            </a:r>
          </a:p>
          <a:p>
            <a:endParaRPr lang="es-ES"/>
          </a:p>
        </p:txBody>
      </p:sp>
      <p:sp>
        <p:nvSpPr>
          <p:cNvPr id="4" name="Marcador de texto 3">
            <a:extLst>
              <a:ext uri="{FF2B5EF4-FFF2-40B4-BE49-F238E27FC236}">
                <a16:creationId xmlns:a16="http://schemas.microsoft.com/office/drawing/2014/main" id="{D8E66C61-37A6-4BA7-B5EE-3314C89F18C4}"/>
              </a:ext>
            </a:extLst>
          </p:cNvPr>
          <p:cNvSpPr>
            <a:spLocks noGrp="1"/>
          </p:cNvSpPr>
          <p:nvPr>
            <p:ph type="body" sz="half" idx="13"/>
          </p:nvPr>
        </p:nvSpPr>
        <p:spPr/>
        <p:txBody>
          <a:bodyPr/>
          <a:lstStyle/>
          <a:p>
            <a:r>
              <a:rPr lang="es-ES"/>
              <a:t>Garra con actuadores blandos específicamente diseñada para la manipulación de objetos delicados sin dañarlos, cuyo sistema neumático reduce la necesidad de componentes electrónicos, y permite su control de forma remota sin necesidad de conexión directa a la red eléctrica.</a:t>
            </a:r>
          </a:p>
          <a:p>
            <a:endParaRPr lang="es-ES"/>
          </a:p>
        </p:txBody>
      </p:sp>
      <p:sp>
        <p:nvSpPr>
          <p:cNvPr id="5" name="Marcador de texto 4">
            <a:extLst>
              <a:ext uri="{FF2B5EF4-FFF2-40B4-BE49-F238E27FC236}">
                <a16:creationId xmlns:a16="http://schemas.microsoft.com/office/drawing/2014/main" id="{0A46E64A-A03F-4AF4-B117-1586FBA2B6FA}"/>
              </a:ext>
            </a:extLst>
          </p:cNvPr>
          <p:cNvSpPr>
            <a:spLocks noGrp="1"/>
          </p:cNvSpPr>
          <p:nvPr>
            <p:ph type="body" sz="half" idx="14"/>
          </p:nvPr>
        </p:nvSpPr>
        <p:spPr/>
        <p:txBody>
          <a:bodyPr/>
          <a:lstStyle/>
          <a:p>
            <a:r>
              <a:rPr lang="es-ES">
                <a:latin typeface="Montserrat Black"/>
                <a:ea typeface="Montserrat Black"/>
                <a:cs typeface="Montserrat Black"/>
                <a:sym typeface="Montserrat Black"/>
              </a:rPr>
              <a:t>Garra robótica neumática con actuadores blandos para agarre delicado de precisión</a:t>
            </a:r>
            <a:endParaRPr lang="es-ES"/>
          </a:p>
        </p:txBody>
      </p:sp>
      <p:sp>
        <p:nvSpPr>
          <p:cNvPr id="6" name="Marcador de texto 5">
            <a:extLst>
              <a:ext uri="{FF2B5EF4-FFF2-40B4-BE49-F238E27FC236}">
                <a16:creationId xmlns:a16="http://schemas.microsoft.com/office/drawing/2014/main" id="{7EFF1341-82AF-4A55-9F37-EFEAEC4C2EE4}"/>
              </a:ext>
            </a:extLst>
          </p:cNvPr>
          <p:cNvSpPr>
            <a:spLocks noGrp="1"/>
          </p:cNvSpPr>
          <p:nvPr>
            <p:ph type="body" sz="half" idx="15"/>
          </p:nvPr>
        </p:nvSpPr>
        <p:spPr>
          <a:xfrm>
            <a:off x="5014800" y="3747642"/>
            <a:ext cx="5328000" cy="1468222"/>
          </a:xfrm>
        </p:spPr>
        <p:txBody>
          <a:bodyPr/>
          <a:lstStyle/>
          <a:p>
            <a:r>
              <a:rPr lang="es-ES"/>
              <a:t>Esta garra puede incorporarse a cualquier sistema robotizado, tanto de la industria agrícola (robots de cosecha, almacenes) como en otras industrias. Su diseño permite configurar y operar cada actuador (dedo) de forma autónoma, para asegurar un agarre adaptado a la vez que firme, adecuado para objetos especialmente frágiles como la frutas y hortalizas. El sistema hidráulico que compone la garra facilita una operativa remota, incluso sin cables, y sin necesidad de alimentación eléctrica directa.</a:t>
            </a:r>
          </a:p>
          <a:p>
            <a:endParaRPr lang="es-ES"/>
          </a:p>
        </p:txBody>
      </p:sp>
      <p:sp>
        <p:nvSpPr>
          <p:cNvPr id="7" name="Marcador de texto 6">
            <a:extLst>
              <a:ext uri="{FF2B5EF4-FFF2-40B4-BE49-F238E27FC236}">
                <a16:creationId xmlns:a16="http://schemas.microsoft.com/office/drawing/2014/main" id="{A7ECBA2E-247E-4161-8AA2-88BC85FF0ADC}"/>
              </a:ext>
            </a:extLst>
          </p:cNvPr>
          <p:cNvSpPr>
            <a:spLocks noGrp="1"/>
          </p:cNvSpPr>
          <p:nvPr>
            <p:ph type="body" sz="half" idx="16"/>
          </p:nvPr>
        </p:nvSpPr>
        <p:spPr/>
        <p:txBody>
          <a:bodyPr/>
          <a:lstStyle/>
          <a:p>
            <a:r>
              <a:rPr lang="es-ES"/>
              <a:t>PCT solicitada</a:t>
            </a:r>
          </a:p>
        </p:txBody>
      </p:sp>
      <p:sp>
        <p:nvSpPr>
          <p:cNvPr id="8" name="Marcador de texto 7">
            <a:extLst>
              <a:ext uri="{FF2B5EF4-FFF2-40B4-BE49-F238E27FC236}">
                <a16:creationId xmlns:a16="http://schemas.microsoft.com/office/drawing/2014/main" id="{78CF2FE6-E52C-4CC5-B110-98223E43897F}"/>
              </a:ext>
            </a:extLst>
          </p:cNvPr>
          <p:cNvSpPr>
            <a:spLocks noGrp="1"/>
          </p:cNvSpPr>
          <p:nvPr>
            <p:ph type="body" sz="half" idx="17"/>
          </p:nvPr>
        </p:nvSpPr>
        <p:spPr/>
        <p:txBody>
          <a:bodyPr/>
          <a:lstStyle/>
          <a:p>
            <a:r>
              <a:rPr lang="es-ES"/>
              <a:t>Prototipo desarrollado y probado satisfactoriamente en entorno relevante (robots de cosecha)</a:t>
            </a:r>
            <a:endParaRPr lang="es-ES" sz="1000"/>
          </a:p>
          <a:p>
            <a:endParaRPr lang="es-ES"/>
          </a:p>
        </p:txBody>
      </p:sp>
      <p:sp>
        <p:nvSpPr>
          <p:cNvPr id="9" name="Marcador de texto 8">
            <a:extLst>
              <a:ext uri="{FF2B5EF4-FFF2-40B4-BE49-F238E27FC236}">
                <a16:creationId xmlns:a16="http://schemas.microsoft.com/office/drawing/2014/main" id="{A2B4096F-050D-42AE-9F45-4E7D3B6D1569}"/>
              </a:ext>
            </a:extLst>
          </p:cNvPr>
          <p:cNvSpPr>
            <a:spLocks noGrp="1"/>
          </p:cNvSpPr>
          <p:nvPr>
            <p:ph type="body" sz="half" idx="18"/>
          </p:nvPr>
        </p:nvSpPr>
        <p:spPr/>
        <p:txBody>
          <a:bodyPr/>
          <a:lstStyle/>
          <a:p>
            <a:r>
              <a:rPr lang="es-ES"/>
              <a:t>Marc Escamilla </a:t>
            </a:r>
          </a:p>
          <a:p>
            <a:endParaRPr lang="es-ES"/>
          </a:p>
        </p:txBody>
      </p:sp>
      <p:sp>
        <p:nvSpPr>
          <p:cNvPr id="10" name="Marcador de texto 9">
            <a:extLst>
              <a:ext uri="{FF2B5EF4-FFF2-40B4-BE49-F238E27FC236}">
                <a16:creationId xmlns:a16="http://schemas.microsoft.com/office/drawing/2014/main" id="{E63DE384-C6B9-4CCC-95CE-35DD600B4782}"/>
              </a:ext>
            </a:extLst>
          </p:cNvPr>
          <p:cNvSpPr>
            <a:spLocks noGrp="1"/>
          </p:cNvSpPr>
          <p:nvPr>
            <p:ph type="body" sz="half" idx="19"/>
          </p:nvPr>
        </p:nvSpPr>
        <p:spPr/>
        <p:txBody>
          <a:bodyPr/>
          <a:lstStyle/>
          <a:p>
            <a:r>
              <a:rPr lang="es-ES"/>
              <a:t>m.escamilla@dicv.csic.es</a:t>
            </a:r>
          </a:p>
          <a:p>
            <a:endParaRPr lang="es-ES"/>
          </a:p>
        </p:txBody>
      </p:sp>
      <p:sp>
        <p:nvSpPr>
          <p:cNvPr id="11" name="Marcador de texto 10">
            <a:extLst>
              <a:ext uri="{FF2B5EF4-FFF2-40B4-BE49-F238E27FC236}">
                <a16:creationId xmlns:a16="http://schemas.microsoft.com/office/drawing/2014/main" id="{F128C2B8-6985-49AF-8532-FE80E7DC1B90}"/>
              </a:ext>
            </a:extLst>
          </p:cNvPr>
          <p:cNvSpPr>
            <a:spLocks noGrp="1"/>
          </p:cNvSpPr>
          <p:nvPr>
            <p:ph type="body" sz="half" idx="22"/>
          </p:nvPr>
        </p:nvSpPr>
        <p:spPr/>
        <p:txBody>
          <a:bodyPr/>
          <a:lstStyle/>
          <a:p>
            <a:r>
              <a:rPr lang="es">
                <a:solidFill>
                  <a:srgbClr val="434343"/>
                </a:solidFill>
                <a:latin typeface="Montserrat"/>
                <a:ea typeface="Montserrat"/>
                <a:cs typeface="Montserrat"/>
                <a:sym typeface="Montserrat"/>
              </a:rPr>
              <a:t>CSIC/</a:t>
            </a:r>
            <a:r>
              <a:rPr lang="es-ES">
                <a:solidFill>
                  <a:srgbClr val="434343"/>
                </a:solidFill>
                <a:latin typeface="Montserrat"/>
                <a:ea typeface="Montserrat"/>
                <a:cs typeface="Montserrat"/>
                <a:sym typeface="Montserrat"/>
              </a:rPr>
              <a:t>ME</a:t>
            </a:r>
            <a:r>
              <a:rPr lang="es">
                <a:solidFill>
                  <a:srgbClr val="434343"/>
                </a:solidFill>
                <a:latin typeface="Montserrat"/>
                <a:ea typeface="Montserrat"/>
                <a:cs typeface="Montserrat"/>
                <a:sym typeface="Montserrat"/>
              </a:rPr>
              <a:t>/018</a:t>
            </a:r>
            <a:endParaRPr lang="es-ES"/>
          </a:p>
        </p:txBody>
      </p:sp>
      <p:sp>
        <p:nvSpPr>
          <p:cNvPr id="12" name="Marcador de texto 11">
            <a:extLst>
              <a:ext uri="{FF2B5EF4-FFF2-40B4-BE49-F238E27FC236}">
                <a16:creationId xmlns:a16="http://schemas.microsoft.com/office/drawing/2014/main" id="{1D162651-D03B-4B2F-8386-49137A28F815}"/>
              </a:ext>
            </a:extLst>
          </p:cNvPr>
          <p:cNvSpPr>
            <a:spLocks noGrp="1"/>
          </p:cNvSpPr>
          <p:nvPr>
            <p:ph type="body" sz="half" idx="24"/>
          </p:nvPr>
        </p:nvSpPr>
        <p:spPr/>
        <p:txBody>
          <a:bodyPr/>
          <a:lstStyle/>
          <a:p>
            <a:pPr marL="230400" indent="-171450" algn="just">
              <a:buClr>
                <a:schemeClr val="bg1"/>
              </a:buClr>
              <a:buSzPct val="100000"/>
              <a:buFont typeface="Symbol" panose="05050102010706020507" pitchFamily="18" charset="2"/>
              <a:buChar char=""/>
            </a:pPr>
            <a:r>
              <a:rPr lang="es-ES"/>
              <a:t>Cada actuador (dedo) de la garra puede funcionar de forma autónoma respecto al resto, permitiendo un agarre totalmente personalizado.</a:t>
            </a:r>
          </a:p>
          <a:p>
            <a:pPr marL="230400" indent="-171450" algn="just">
              <a:buClr>
                <a:schemeClr val="bg1"/>
              </a:buClr>
              <a:buSzPct val="100000"/>
              <a:buFont typeface="Symbol" panose="05050102010706020507" pitchFamily="18" charset="2"/>
              <a:buChar char=""/>
            </a:pPr>
            <a:r>
              <a:rPr lang="es-ES"/>
              <a:t>Es un sistema universal que puede incorporarse a cualquier robot existente en el mercado.</a:t>
            </a:r>
          </a:p>
          <a:p>
            <a:pPr marL="230400" indent="-171450" algn="just">
              <a:buClr>
                <a:schemeClr val="bg1"/>
              </a:buClr>
              <a:buSzPct val="100000"/>
              <a:buFont typeface="Symbol" panose="05050102010706020507" pitchFamily="18" charset="2"/>
              <a:buChar char=""/>
            </a:pPr>
            <a:r>
              <a:rPr lang="es-ES"/>
              <a:t>Su configuración permite un control remoto o programable, sin necesidad de alimentación directa.</a:t>
            </a:r>
          </a:p>
          <a:p>
            <a:endParaRPr lang="es-ES"/>
          </a:p>
        </p:txBody>
      </p:sp>
    </p:spTree>
    <p:extLst>
      <p:ext uri="{BB962C8B-B14F-4D97-AF65-F5344CB8AC3E}">
        <p14:creationId xmlns:p14="http://schemas.microsoft.com/office/powerpoint/2010/main" val="3739180182"/>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TRON Folleto 2024_3" id="{758C8BA9-9FC0-4389-B1F9-B762BFB5E58A}" vid="{4BB1E77F-1E2A-4CAF-9687-776A7B88E310}"/>
    </a:ext>
  </a:extLst>
</a:theme>
</file>

<file path=docProps/app.xml><?xml version="1.0" encoding="utf-8"?>
<Properties xmlns="http://schemas.openxmlformats.org/officeDocument/2006/extended-properties" xmlns:vt="http://schemas.openxmlformats.org/officeDocument/2006/docPropsVTypes">
  <Template>PATRON Folleto 2024_3</Template>
  <TotalTime>5</TotalTime>
  <Words>318</Words>
  <Application>Microsoft Office PowerPoint</Application>
  <PresentationFormat>Personalizado</PresentationFormat>
  <Paragraphs>12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Montserrat</vt:lpstr>
      <vt:lpstr>Montserrat Black</vt:lpstr>
      <vt:lpstr>Montserrat Medium</vt:lpstr>
      <vt:lpstr>Symbol</vt:lpstr>
      <vt:lpstr>Diseño personalizado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CSIC-IMM</dc:creator>
  <cp:lastModifiedBy>CSIC-IMM</cp:lastModifiedBy>
  <cp:revision>2</cp:revision>
  <dcterms:created xsi:type="dcterms:W3CDTF">2024-05-15T10:04:26Z</dcterms:created>
  <dcterms:modified xsi:type="dcterms:W3CDTF">2024-05-15T18:41:39Z</dcterms:modified>
</cp:coreProperties>
</file>