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7" r:id="rId2"/>
  </p:sldIdLst>
  <p:sldSz cx="10691813" cy="7559675"/>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07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5" autoAdjust="0"/>
    <p:restoredTop sz="94660"/>
  </p:normalViewPr>
  <p:slideViewPr>
    <p:cSldViewPr snapToGrid="0">
      <p:cViewPr>
        <p:scale>
          <a:sx n="125" d="100"/>
          <a:sy n="125" d="100"/>
        </p:scale>
        <p:origin x="48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CAST">
    <p:spTree>
      <p:nvGrpSpPr>
        <p:cNvPr id="1" name=""/>
        <p:cNvGrpSpPr/>
        <p:nvPr/>
      </p:nvGrpSpPr>
      <p:grpSpPr>
        <a:xfrm>
          <a:off x="0" y="0"/>
          <a:ext cx="0" cy="0"/>
          <a:chOff x="0" y="0"/>
          <a:chExt cx="0" cy="0"/>
        </a:xfrm>
      </p:grpSpPr>
      <p:sp>
        <p:nvSpPr>
          <p:cNvPr id="3" name="Marcador de posición de imagen 2">
            <a:extLst>
              <a:ext uri="{FF2B5EF4-FFF2-40B4-BE49-F238E27FC236}">
                <a16:creationId xmlns:a16="http://schemas.microsoft.com/office/drawing/2014/main" id="{DE69BF1D-8D3E-4CDD-9F6A-B765E0CEA7BF}"/>
              </a:ext>
            </a:extLst>
          </p:cNvPr>
          <p:cNvSpPr>
            <a:spLocks noGrp="1"/>
          </p:cNvSpPr>
          <p:nvPr>
            <p:ph type="pic" idx="1" hasCustomPrompt="1"/>
          </p:nvPr>
        </p:nvSpPr>
        <p:spPr>
          <a:xfrm>
            <a:off x="252001" y="2124000"/>
            <a:ext cx="4140000" cy="1944000"/>
          </a:xfrm>
        </p:spPr>
        <p:txBody>
          <a:bodyPr>
            <a:normAutofit/>
          </a:bodyPr>
          <a:lstStyle>
            <a:lvl1pPr marL="0" indent="0" algn="ctr">
              <a:spcBef>
                <a:spcPts val="0"/>
              </a:spcBef>
              <a:buNone/>
              <a:defRPr sz="1000">
                <a:solidFill>
                  <a:srgbClr val="AF071F"/>
                </a:solidFill>
                <a:latin typeface="Montserrat"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Tamaño imagen 5,4 x 11,5 cm (mantener estas medidas, recortar y ajustar la imagen si es necesario).  No gráficas ni tablas</a:t>
            </a:r>
          </a:p>
          <a:p>
            <a:endParaRPr lang="es-ES"/>
          </a:p>
          <a:p>
            <a:r>
              <a:rPr lang="es-ES"/>
              <a:t>Haga clic en el icono para agregar una imagen</a:t>
            </a:r>
          </a:p>
        </p:txBody>
      </p:sp>
      <p:sp>
        <p:nvSpPr>
          <p:cNvPr id="4" name="Marcador de texto 3">
            <a:extLst>
              <a:ext uri="{FF2B5EF4-FFF2-40B4-BE49-F238E27FC236}">
                <a16:creationId xmlns:a16="http://schemas.microsoft.com/office/drawing/2014/main" id="{DEBB8AC1-75D5-43AB-8335-BA958935E966}"/>
              </a:ext>
            </a:extLst>
          </p:cNvPr>
          <p:cNvSpPr>
            <a:spLocks noGrp="1"/>
          </p:cNvSpPr>
          <p:nvPr>
            <p:ph type="body" sz="half" idx="2" hasCustomPrompt="1"/>
          </p:nvPr>
        </p:nvSpPr>
        <p:spPr>
          <a:xfrm>
            <a:off x="5014800" y="1434631"/>
            <a:ext cx="5328000" cy="338682"/>
          </a:xfrm>
        </p:spPr>
        <p:txBody>
          <a:bodyPr wrap="square" lIns="0" tIns="0" rIns="0" bIns="0">
            <a:spAutoFit/>
          </a:bodyPr>
          <a:lstStyle>
            <a:lvl1pPr marL="0" indent="0" algn="just">
              <a:lnSpc>
                <a:spcPct val="114000"/>
              </a:lnSpc>
              <a:spcBef>
                <a:spcPts val="0"/>
              </a:spcBef>
              <a:spcAft>
                <a:spcPts val="600"/>
              </a:spcAft>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algn="just">
              <a:lnSpc>
                <a:spcPct val="114000"/>
              </a:lnSpc>
              <a:spcAft>
                <a:spcPts val="600"/>
              </a:spcAft>
            </a:pPr>
            <a:r>
              <a:rPr lang="es-ES" sz="1000">
                <a:latin typeface="Montserrat" panose="02000505000000020004" pitchFamily="2" charset="0"/>
              </a:rPr>
              <a:t>Montserrat 10. Alineación justificada. Interlineado Múltiple 1,15. Espaciado Posterior 6 pto. (Preferiblemente 6-9 líneas)</a:t>
            </a:r>
          </a:p>
        </p:txBody>
      </p:sp>
      <p:sp>
        <p:nvSpPr>
          <p:cNvPr id="8" name="Marcador de texto 3">
            <a:extLst>
              <a:ext uri="{FF2B5EF4-FFF2-40B4-BE49-F238E27FC236}">
                <a16:creationId xmlns:a16="http://schemas.microsoft.com/office/drawing/2014/main" id="{11446B92-9AEE-49B5-B158-061A6BBDAD23}"/>
              </a:ext>
            </a:extLst>
          </p:cNvPr>
          <p:cNvSpPr>
            <a:spLocks noGrp="1"/>
          </p:cNvSpPr>
          <p:nvPr>
            <p:ph type="body" sz="half" idx="13" hasCustomPrompt="1"/>
          </p:nvPr>
        </p:nvSpPr>
        <p:spPr>
          <a:xfrm>
            <a:off x="252000" y="4284000"/>
            <a:ext cx="4147200" cy="957600"/>
          </a:xfrm>
        </p:spPr>
        <p:txBody>
          <a:bodyPr wrap="square" lIns="0" tIns="0" rIns="0" bIns="0">
            <a:noAutofit/>
          </a:bodyPr>
          <a:lstStyle>
            <a:lvl1pPr marL="0" indent="0" algn="l">
              <a:lnSpc>
                <a:spcPct val="114000"/>
              </a:lnSpc>
              <a:spcBef>
                <a:spcPts val="0"/>
              </a:spcBef>
              <a:spcAft>
                <a:spcPts val="600"/>
              </a:spcAft>
              <a:buNone/>
              <a:defRPr sz="10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Montserrat 10 negrita. Alineación izquierda. Interlineado Múltiple 1,15. (máximo 5 líneas)</a:t>
            </a:r>
          </a:p>
        </p:txBody>
      </p:sp>
      <p:sp>
        <p:nvSpPr>
          <p:cNvPr id="9" name="Marcador de texto 3">
            <a:extLst>
              <a:ext uri="{FF2B5EF4-FFF2-40B4-BE49-F238E27FC236}">
                <a16:creationId xmlns:a16="http://schemas.microsoft.com/office/drawing/2014/main" id="{6ACCEAEC-19C5-4BAE-B854-37C35B3C8673}"/>
              </a:ext>
            </a:extLst>
          </p:cNvPr>
          <p:cNvSpPr>
            <a:spLocks noGrp="1"/>
          </p:cNvSpPr>
          <p:nvPr>
            <p:ph type="body" sz="half" idx="14" hasCustomPrompt="1"/>
          </p:nvPr>
        </p:nvSpPr>
        <p:spPr>
          <a:xfrm>
            <a:off x="252000" y="1068430"/>
            <a:ext cx="4147200" cy="830997"/>
          </a:xfrm>
        </p:spPr>
        <p:txBody>
          <a:bodyPr lIns="0" tIns="0" rIns="0" bIns="0" anchor="ctr" anchorCtr="0">
            <a:spAutoFit/>
          </a:bodyPr>
          <a:lstStyle>
            <a:lvl1pPr marL="0" indent="0" algn="l">
              <a:lnSpc>
                <a:spcPct val="100000"/>
              </a:lnSpc>
              <a:spcBef>
                <a:spcPts val="0"/>
              </a:spcBef>
              <a:buNone/>
              <a:defRPr sz="1800">
                <a:solidFill>
                  <a:srgbClr val="AF071F"/>
                </a:solidFill>
                <a:latin typeface="Montserrat Black"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z="1800">
                <a:solidFill>
                  <a:srgbClr val="AF071F"/>
                </a:solidFill>
                <a:latin typeface="Montserrat Black"/>
                <a:ea typeface="Montserrat Black"/>
                <a:cs typeface="Montserrat Black"/>
                <a:sym typeface="Montserrat Black"/>
              </a:rPr>
              <a:t>Montserrat Black 18. Alineación izq., Interlineado sencillo (máx 3 líneas)</a:t>
            </a:r>
            <a:endParaRPr lang="es-ES"/>
          </a:p>
        </p:txBody>
      </p:sp>
      <p:sp>
        <p:nvSpPr>
          <p:cNvPr id="10" name="Marcador de texto 3">
            <a:extLst>
              <a:ext uri="{FF2B5EF4-FFF2-40B4-BE49-F238E27FC236}">
                <a16:creationId xmlns:a16="http://schemas.microsoft.com/office/drawing/2014/main" id="{BCCA646A-69A3-4018-81C3-DE056DDCC2E9}"/>
              </a:ext>
            </a:extLst>
          </p:cNvPr>
          <p:cNvSpPr>
            <a:spLocks noGrp="1"/>
          </p:cNvSpPr>
          <p:nvPr>
            <p:ph type="body" sz="half" idx="15" hasCustomPrompt="1"/>
          </p:nvPr>
        </p:nvSpPr>
        <p:spPr>
          <a:xfrm>
            <a:off x="5014800" y="3747642"/>
            <a:ext cx="5328000" cy="338682"/>
          </a:xfrm>
        </p:spPr>
        <p:txBody>
          <a:bodyPr wrap="square" lIns="0" tIns="0" rIns="0" bIns="0">
            <a:spAutoFit/>
          </a:bodyPr>
          <a:lstStyle>
            <a:lvl1pPr marL="0" indent="0" algn="just">
              <a:lnSpc>
                <a:spcPct val="114000"/>
              </a:lnSpc>
              <a:spcBef>
                <a:spcPts val="0"/>
              </a:spcBef>
              <a:spcAft>
                <a:spcPts val="600"/>
              </a:spcAft>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algn="just">
              <a:lnSpc>
                <a:spcPct val="114000"/>
              </a:lnSpc>
              <a:spcAft>
                <a:spcPts val="600"/>
              </a:spcAft>
            </a:pPr>
            <a:r>
              <a:rPr lang="es-ES" sz="1000">
                <a:latin typeface="Montserrat" panose="02000505000000020004" pitchFamily="2" charset="0"/>
              </a:rPr>
              <a:t>Montserrat 10. Alineación justificada. Interlineado Múltiple 1,15. Espaciado Posterior 6 pto. (Preferiblemente 6-9 líneas)</a:t>
            </a:r>
          </a:p>
        </p:txBody>
      </p:sp>
      <p:sp>
        <p:nvSpPr>
          <p:cNvPr id="11" name="Marcador de texto 3">
            <a:extLst>
              <a:ext uri="{FF2B5EF4-FFF2-40B4-BE49-F238E27FC236}">
                <a16:creationId xmlns:a16="http://schemas.microsoft.com/office/drawing/2014/main" id="{48098B53-FE0C-4086-87BF-AC4C3D6B39C4}"/>
              </a:ext>
            </a:extLst>
          </p:cNvPr>
          <p:cNvSpPr>
            <a:spLocks noGrp="1"/>
          </p:cNvSpPr>
          <p:nvPr>
            <p:ph type="body" sz="half" idx="16" hasCustomPrompt="1"/>
          </p:nvPr>
        </p:nvSpPr>
        <p:spPr>
          <a:xfrm>
            <a:off x="252000" y="5598000"/>
            <a:ext cx="1728000" cy="306000"/>
          </a:xfrm>
        </p:spPr>
        <p:txBody>
          <a:bodyPr wrap="square" lIns="0" tIns="0" rIns="0" bIns="0">
            <a:noAutofit/>
          </a:bodyPr>
          <a:lstStyle>
            <a:lvl1pPr marL="0" marR="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sz="9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marR="0" lvl="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a:pPr>
            <a:r>
              <a:rPr lang="es-ES"/>
              <a:t>Montserrat 9. Alineación izq. Interlineado Múltiple 1,15)</a:t>
            </a:r>
          </a:p>
        </p:txBody>
      </p:sp>
      <p:sp>
        <p:nvSpPr>
          <p:cNvPr id="12" name="Marcador de texto 3">
            <a:extLst>
              <a:ext uri="{FF2B5EF4-FFF2-40B4-BE49-F238E27FC236}">
                <a16:creationId xmlns:a16="http://schemas.microsoft.com/office/drawing/2014/main" id="{8758DE27-8D07-4325-BDC5-CF97391A093C}"/>
              </a:ext>
            </a:extLst>
          </p:cNvPr>
          <p:cNvSpPr>
            <a:spLocks noGrp="1"/>
          </p:cNvSpPr>
          <p:nvPr>
            <p:ph type="body" sz="half" idx="17" hasCustomPrompt="1"/>
          </p:nvPr>
        </p:nvSpPr>
        <p:spPr>
          <a:xfrm>
            <a:off x="252000" y="6300000"/>
            <a:ext cx="1728000" cy="306000"/>
          </a:xfrm>
        </p:spPr>
        <p:txBody>
          <a:bodyPr wrap="square" lIns="0" tIns="0" rIns="0" bIns="0">
            <a:noAutofit/>
          </a:bodyPr>
          <a:lstStyle>
            <a:lvl1pPr marL="0" marR="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sz="9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marR="0" lvl="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a:pPr>
            <a:r>
              <a:rPr lang="es-ES"/>
              <a:t>Montserrat 9. Alineación izq. Interlineado Múltiple 1,15)</a:t>
            </a:r>
          </a:p>
        </p:txBody>
      </p:sp>
      <p:sp>
        <p:nvSpPr>
          <p:cNvPr id="13" name="Marcador de texto 3">
            <a:extLst>
              <a:ext uri="{FF2B5EF4-FFF2-40B4-BE49-F238E27FC236}">
                <a16:creationId xmlns:a16="http://schemas.microsoft.com/office/drawing/2014/main" id="{D184748C-0BF1-4B15-AD40-BDDC272B85C7}"/>
              </a:ext>
            </a:extLst>
          </p:cNvPr>
          <p:cNvSpPr>
            <a:spLocks noGrp="1"/>
          </p:cNvSpPr>
          <p:nvPr>
            <p:ph type="body" sz="half" idx="18" hasCustomPrompt="1"/>
          </p:nvPr>
        </p:nvSpPr>
        <p:spPr>
          <a:xfrm>
            <a:off x="2448000" y="6300000"/>
            <a:ext cx="1728000" cy="147600"/>
          </a:xfrm>
        </p:spPr>
        <p:txBody>
          <a:bodyPr wrap="square" lIns="0" tIns="0" rIns="0" bIns="0">
            <a:noAutofit/>
          </a:bodyPr>
          <a:lstStyle>
            <a:lvl1pPr marL="0" marR="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sz="9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marR="0" lvl="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a:pPr>
            <a:r>
              <a:rPr lang="es-ES"/>
              <a:t>……………………….</a:t>
            </a:r>
          </a:p>
        </p:txBody>
      </p:sp>
      <p:sp>
        <p:nvSpPr>
          <p:cNvPr id="14" name="Marcador de texto 3">
            <a:extLst>
              <a:ext uri="{FF2B5EF4-FFF2-40B4-BE49-F238E27FC236}">
                <a16:creationId xmlns:a16="http://schemas.microsoft.com/office/drawing/2014/main" id="{960A9FB3-71FE-4484-9830-B15BB17193A5}"/>
              </a:ext>
            </a:extLst>
          </p:cNvPr>
          <p:cNvSpPr>
            <a:spLocks noGrp="1"/>
          </p:cNvSpPr>
          <p:nvPr>
            <p:ph type="body" sz="half" idx="19" hasCustomPrompt="1"/>
          </p:nvPr>
        </p:nvSpPr>
        <p:spPr>
          <a:xfrm>
            <a:off x="2448000" y="6860696"/>
            <a:ext cx="1728000" cy="147600"/>
          </a:xfrm>
        </p:spPr>
        <p:txBody>
          <a:bodyPr wrap="square" lIns="0" tIns="0" rIns="0" bIns="0">
            <a:noAutofit/>
          </a:bodyPr>
          <a:lstStyle>
            <a:lvl1pPr marL="0" marR="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sz="9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marR="0" lvl="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a:pPr>
            <a:r>
              <a:rPr lang="es-ES"/>
              <a:t>……………………@csic.es</a:t>
            </a:r>
          </a:p>
        </p:txBody>
      </p:sp>
      <p:sp>
        <p:nvSpPr>
          <p:cNvPr id="17" name="Marcador de texto 3">
            <a:extLst>
              <a:ext uri="{FF2B5EF4-FFF2-40B4-BE49-F238E27FC236}">
                <a16:creationId xmlns:a16="http://schemas.microsoft.com/office/drawing/2014/main" id="{CF9ED931-14A9-414A-91EC-9AA339C97C87}"/>
              </a:ext>
            </a:extLst>
          </p:cNvPr>
          <p:cNvSpPr>
            <a:spLocks noGrp="1"/>
          </p:cNvSpPr>
          <p:nvPr>
            <p:ph type="body" sz="half" idx="22" hasCustomPrompt="1"/>
          </p:nvPr>
        </p:nvSpPr>
        <p:spPr>
          <a:xfrm>
            <a:off x="1560617" y="783400"/>
            <a:ext cx="772142" cy="147600"/>
          </a:xfrm>
        </p:spPr>
        <p:txBody>
          <a:bodyPr wrap="square" lIns="0" tIns="0" rIns="0" bIns="0">
            <a:noAutofit/>
          </a:bodyPr>
          <a:lstStyle>
            <a:lvl1pPr marL="0" marR="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sz="9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marR="0" lvl="0" indent="0" algn="l" defTabSz="914400" rtl="0" eaLnBrk="1" fontAlgn="auto" latinLnBrk="0" hangingPunct="1">
              <a:lnSpc>
                <a:spcPct val="114000"/>
              </a:lnSpc>
              <a:spcBef>
                <a:spcPts val="0"/>
              </a:spcBef>
              <a:spcAft>
                <a:spcPts val="400"/>
              </a:spcAft>
              <a:buClrTx/>
              <a:buSzTx/>
              <a:buFont typeface="Arial" panose="020B0604020202020204" pitchFamily="34" charset="0"/>
              <a:buNone/>
              <a:tabLst/>
              <a:defRPr/>
            </a:pPr>
            <a:r>
              <a:rPr lang="es-ES"/>
              <a:t>CSIC/XX/XXX</a:t>
            </a:r>
          </a:p>
        </p:txBody>
      </p:sp>
      <p:sp>
        <p:nvSpPr>
          <p:cNvPr id="18" name="Marcador de texto 3">
            <a:extLst>
              <a:ext uri="{FF2B5EF4-FFF2-40B4-BE49-F238E27FC236}">
                <a16:creationId xmlns:a16="http://schemas.microsoft.com/office/drawing/2014/main" id="{1E38F962-E501-413B-96CD-5D6144C8536D}"/>
              </a:ext>
            </a:extLst>
          </p:cNvPr>
          <p:cNvSpPr>
            <a:spLocks noGrp="1"/>
          </p:cNvSpPr>
          <p:nvPr>
            <p:ph type="body" sz="half" idx="24" hasCustomPrompt="1"/>
          </p:nvPr>
        </p:nvSpPr>
        <p:spPr>
          <a:xfrm>
            <a:off x="5112000" y="5893200"/>
            <a:ext cx="5230800" cy="165600"/>
          </a:xfrm>
        </p:spPr>
        <p:txBody>
          <a:bodyPr wrap="square" lIns="0" tIns="0" rIns="0" bIns="0">
            <a:noAutofit/>
          </a:bodyPr>
          <a:lstStyle>
            <a:lvl1pPr marL="125413" indent="-125413" algn="l">
              <a:lnSpc>
                <a:spcPct val="114000"/>
              </a:lnSpc>
              <a:spcBef>
                <a:spcPts val="0"/>
              </a:spcBef>
              <a:spcAft>
                <a:spcPts val="400"/>
              </a:spcAft>
              <a:buFont typeface="Symbol" panose="05050102010706020507" pitchFamily="18" charset="2"/>
              <a:buChar char="·"/>
              <a:defRPr sz="1000" b="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Montserrat 10. Alineación izq. Interlineado Múltiple 1,15. Esp. Posterior 4 pto</a:t>
            </a:r>
          </a:p>
        </p:txBody>
      </p:sp>
    </p:spTree>
    <p:extLst>
      <p:ext uri="{BB962C8B-B14F-4D97-AF65-F5344CB8AC3E}">
        <p14:creationId xmlns:p14="http://schemas.microsoft.com/office/powerpoint/2010/main" val="4050809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csic.es/es/innovacion-y-transferencia" TargetMode="Externa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 name="Google Shape;54;p13">
            <a:extLst>
              <a:ext uri="{FF2B5EF4-FFF2-40B4-BE49-F238E27FC236}">
                <a16:creationId xmlns:a16="http://schemas.microsoft.com/office/drawing/2014/main" id="{D3A91BAC-68B6-43D1-8C28-FB6ED4E3D967}"/>
              </a:ext>
            </a:extLst>
          </p:cNvPr>
          <p:cNvSpPr/>
          <p:nvPr userDrawn="1"/>
        </p:nvSpPr>
        <p:spPr>
          <a:xfrm>
            <a:off x="4723323" y="423275"/>
            <a:ext cx="5968490" cy="7136400"/>
          </a:xfrm>
          <a:prstGeom prst="rect">
            <a:avLst/>
          </a:prstGeom>
          <a:solidFill>
            <a:srgbClr val="F3F3F3"/>
          </a:solidFill>
          <a:ln>
            <a:noFill/>
          </a:ln>
        </p:spPr>
        <p:txBody>
          <a:bodyPr spcFirstLastPara="1" wrap="square" lIns="116050" tIns="116050" rIns="116050" bIns="116050" anchor="ctr" anchorCtr="0">
            <a:noAutofit/>
          </a:bodyPr>
          <a:lstStyle/>
          <a:p>
            <a:pPr marL="0" lvl="0" indent="0" algn="ctr" rtl="0">
              <a:spcBef>
                <a:spcPts val="0"/>
              </a:spcBef>
              <a:spcAft>
                <a:spcPts val="0"/>
              </a:spcAft>
              <a:buNone/>
            </a:pPr>
            <a:endParaRPr sz="1800">
              <a:latin typeface="Montserrat" pitchFamily="2" charset="0"/>
              <a:ea typeface="Montserrat"/>
              <a:cs typeface="Montserrat"/>
              <a:sym typeface="Montserrat"/>
            </a:endParaRPr>
          </a:p>
        </p:txBody>
      </p:sp>
      <p:sp>
        <p:nvSpPr>
          <p:cNvPr id="32" name="Google Shape;69;p13">
            <a:extLst>
              <a:ext uri="{FF2B5EF4-FFF2-40B4-BE49-F238E27FC236}">
                <a16:creationId xmlns:a16="http://schemas.microsoft.com/office/drawing/2014/main" id="{9075ED12-7882-4B2F-82F8-FF1671E62DFB}"/>
              </a:ext>
            </a:extLst>
          </p:cNvPr>
          <p:cNvSpPr/>
          <p:nvPr userDrawn="1"/>
        </p:nvSpPr>
        <p:spPr>
          <a:xfrm>
            <a:off x="0" y="0"/>
            <a:ext cx="10692000" cy="642807"/>
          </a:xfrm>
          <a:prstGeom prst="rect">
            <a:avLst/>
          </a:prstGeom>
          <a:solidFill>
            <a:srgbClr val="AF071F"/>
          </a:solidFill>
          <a:ln>
            <a:noFill/>
          </a:ln>
        </p:spPr>
        <p:txBody>
          <a:bodyPr spcFirstLastPara="1" wrap="square" lIns="116050" tIns="116050" rIns="116050" bIns="116050" anchor="ctr" anchorCtr="0">
            <a:noAutofit/>
          </a:bodyPr>
          <a:lstStyle/>
          <a:p>
            <a:pPr marL="0" lvl="0" indent="0" algn="ctr" rtl="0">
              <a:spcBef>
                <a:spcPts val="0"/>
              </a:spcBef>
              <a:spcAft>
                <a:spcPts val="0"/>
              </a:spcAft>
              <a:buNone/>
            </a:pPr>
            <a:endParaRPr sz="1800">
              <a:latin typeface="Montserrat" pitchFamily="2" charset="0"/>
              <a:ea typeface="Montserrat"/>
              <a:cs typeface="Montserrat"/>
              <a:sym typeface="Montserrat"/>
            </a:endParaRPr>
          </a:p>
        </p:txBody>
      </p:sp>
      <p:grpSp>
        <p:nvGrpSpPr>
          <p:cNvPr id="52" name="Grupo 51">
            <a:extLst>
              <a:ext uri="{FF2B5EF4-FFF2-40B4-BE49-F238E27FC236}">
                <a16:creationId xmlns:a16="http://schemas.microsoft.com/office/drawing/2014/main" id="{6633F483-9C53-4F2F-906A-A3B8DAF0AF7A}"/>
              </a:ext>
            </a:extLst>
          </p:cNvPr>
          <p:cNvGrpSpPr/>
          <p:nvPr userDrawn="1"/>
        </p:nvGrpSpPr>
        <p:grpSpPr>
          <a:xfrm>
            <a:off x="5014800" y="846665"/>
            <a:ext cx="5328000" cy="493602"/>
            <a:chOff x="5014800" y="846665"/>
            <a:chExt cx="5328000" cy="493602"/>
          </a:xfrm>
        </p:grpSpPr>
        <p:sp>
          <p:nvSpPr>
            <p:cNvPr id="34" name="Google Shape;62;p13">
              <a:extLst>
                <a:ext uri="{FF2B5EF4-FFF2-40B4-BE49-F238E27FC236}">
                  <a16:creationId xmlns:a16="http://schemas.microsoft.com/office/drawing/2014/main" id="{110AC58F-D2A1-4A1A-B8B2-9C67A95B983D}"/>
                </a:ext>
              </a:extLst>
            </p:cNvPr>
            <p:cNvSpPr txBox="1">
              <a:spLocks/>
            </p:cNvSpPr>
            <p:nvPr userDrawn="1"/>
          </p:nvSpPr>
          <p:spPr>
            <a:xfrm>
              <a:off x="5586934" y="1052967"/>
              <a:ext cx="2604900" cy="203400"/>
            </a:xfrm>
            <a:prstGeom prst="rect">
              <a:avLst/>
            </a:prstGeom>
          </p:spPr>
          <p:txBody>
            <a:bodyPr spcFirstLastPara="1" wrap="square" lIns="0" tIns="0" rIns="0" bIns="0" anchor="t" anchorCtr="0">
              <a:noAutofit/>
            </a:bodyPr>
            <a:lst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a:lstStyle>
            <a:p>
              <a:pPr>
                <a:lnSpc>
                  <a:spcPct val="100000"/>
                </a:lnSpc>
                <a:spcBef>
                  <a:spcPts val="0"/>
                </a:spcBef>
                <a:buSzPts val="1300"/>
              </a:pPr>
              <a:r>
                <a:rPr lang="es-ES" sz="1100">
                  <a:solidFill>
                    <a:srgbClr val="AF071F"/>
                  </a:solidFill>
                  <a:latin typeface="Montserrat Black" pitchFamily="2" charset="0"/>
                  <a:ea typeface="Montserrat Black"/>
                  <a:cs typeface="Montserrat Black"/>
                  <a:sym typeface="Montserrat Black"/>
                </a:rPr>
                <a:t>La necesidad del mercado</a:t>
              </a:r>
            </a:p>
          </p:txBody>
        </p:sp>
        <p:cxnSp>
          <p:nvCxnSpPr>
            <p:cNvPr id="35" name="Google Shape;75;p13">
              <a:extLst>
                <a:ext uri="{FF2B5EF4-FFF2-40B4-BE49-F238E27FC236}">
                  <a16:creationId xmlns:a16="http://schemas.microsoft.com/office/drawing/2014/main" id="{FA5389E2-DFAA-48A1-9E50-9F9802C9FEE1}"/>
                </a:ext>
              </a:extLst>
            </p:cNvPr>
            <p:cNvCxnSpPr/>
            <p:nvPr userDrawn="1"/>
          </p:nvCxnSpPr>
          <p:spPr>
            <a:xfrm>
              <a:off x="5014800" y="846665"/>
              <a:ext cx="5328000" cy="0"/>
            </a:xfrm>
            <a:prstGeom prst="straightConnector1">
              <a:avLst/>
            </a:prstGeom>
            <a:noFill/>
            <a:ln w="9525" cap="flat" cmpd="sng">
              <a:solidFill>
                <a:srgbClr val="AF071F"/>
              </a:solidFill>
              <a:prstDash val="solid"/>
              <a:round/>
              <a:headEnd type="none" w="med" len="med"/>
              <a:tailEnd type="none" w="med" len="med"/>
            </a:ln>
          </p:spPr>
        </p:cxnSp>
        <p:pic>
          <p:nvPicPr>
            <p:cNvPr id="36" name="Google Shape;76;p13">
              <a:extLst>
                <a:ext uri="{FF2B5EF4-FFF2-40B4-BE49-F238E27FC236}">
                  <a16:creationId xmlns:a16="http://schemas.microsoft.com/office/drawing/2014/main" id="{CFA40957-B62B-485E-A4EC-B174620CEB63}"/>
                </a:ext>
              </a:extLst>
            </p:cNvPr>
            <p:cNvPicPr preferRelativeResize="0"/>
            <p:nvPr userDrawn="1"/>
          </p:nvPicPr>
          <p:blipFill>
            <a:blip r:embed="rId3">
              <a:alphaModFix/>
            </a:blip>
            <a:stretch>
              <a:fillRect/>
            </a:stretch>
          </p:blipFill>
          <p:spPr>
            <a:xfrm>
              <a:off x="5020312" y="940391"/>
              <a:ext cx="336825" cy="399876"/>
            </a:xfrm>
            <a:prstGeom prst="rect">
              <a:avLst/>
            </a:prstGeom>
            <a:noFill/>
            <a:ln>
              <a:noFill/>
            </a:ln>
          </p:spPr>
        </p:pic>
      </p:grpSp>
      <p:pic>
        <p:nvPicPr>
          <p:cNvPr id="37" name="Google Shape;70;p13">
            <a:extLst>
              <a:ext uri="{FF2B5EF4-FFF2-40B4-BE49-F238E27FC236}">
                <a16:creationId xmlns:a16="http://schemas.microsoft.com/office/drawing/2014/main" id="{5E4A3AFF-496A-4B3C-8808-2A01537E1DC7}"/>
              </a:ext>
            </a:extLst>
          </p:cNvPr>
          <p:cNvPicPr preferRelativeResize="0">
            <a:picLocks noChangeAspect="1"/>
          </p:cNvPicPr>
          <p:nvPr userDrawn="1"/>
        </p:nvPicPr>
        <p:blipFill rotWithShape="1">
          <a:blip r:embed="rId4">
            <a:alphaModFix/>
          </a:blip>
          <a:srcRect t="1" b="18882"/>
          <a:stretch/>
        </p:blipFill>
        <p:spPr>
          <a:xfrm>
            <a:off x="274302" y="144000"/>
            <a:ext cx="1631053" cy="360000"/>
          </a:xfrm>
          <a:prstGeom prst="rect">
            <a:avLst/>
          </a:prstGeom>
          <a:noFill/>
          <a:ln>
            <a:noFill/>
          </a:ln>
        </p:spPr>
      </p:pic>
      <p:sp>
        <p:nvSpPr>
          <p:cNvPr id="38" name="Google Shape;71;p13">
            <a:extLst>
              <a:ext uri="{FF2B5EF4-FFF2-40B4-BE49-F238E27FC236}">
                <a16:creationId xmlns:a16="http://schemas.microsoft.com/office/drawing/2014/main" id="{A5BB084F-9D1E-4F2D-9896-4832EF4D913B}"/>
              </a:ext>
            </a:extLst>
          </p:cNvPr>
          <p:cNvSpPr txBox="1"/>
          <p:nvPr userDrawn="1"/>
        </p:nvSpPr>
        <p:spPr>
          <a:xfrm>
            <a:off x="7826355" y="247050"/>
            <a:ext cx="2544300" cy="153900"/>
          </a:xfrm>
          <a:prstGeom prst="rect">
            <a:avLst/>
          </a:prstGeom>
          <a:noFill/>
          <a:ln>
            <a:noFill/>
          </a:ln>
        </p:spPr>
        <p:txBody>
          <a:bodyPr spcFirstLastPara="1" wrap="square" lIns="0" tIns="0" rIns="0" bIns="0" anchor="t" anchorCtr="0">
            <a:spAutoFit/>
          </a:bodyPr>
          <a:lstStyle/>
          <a:p>
            <a:pPr lvl="0" algn="r"/>
            <a:r>
              <a:rPr lang="es-ES" sz="1000" i="1" u="sng">
                <a:solidFill>
                  <a:schemeClr val="lt1"/>
                </a:solidFill>
                <a:latin typeface="Montserrat" pitchFamily="2" charset="0"/>
                <a:ea typeface="Montserrat"/>
                <a:cs typeface="Montserrat"/>
                <a:sym typeface="Montserrat"/>
                <a:hlinkClick r:id="rId5">
                  <a:extLst>
                    <a:ext uri="{A12FA001-AC4F-418D-AE19-62706E023703}">
                      <ahyp:hlinkClr xmlns:ahyp="http://schemas.microsoft.com/office/drawing/2018/hyperlinkcolor" xmlns="" val="tx"/>
                    </a:ext>
                  </a:extLst>
                </a:hlinkClick>
              </a:rPr>
              <a:t>csic.es/es/innovacion-y-transferencia</a:t>
            </a:r>
            <a:endParaRPr lang="es-ES" sz="1000" dirty="0">
              <a:solidFill>
                <a:schemeClr val="lt1"/>
              </a:solidFill>
              <a:latin typeface="Montserrat" pitchFamily="2" charset="0"/>
              <a:ea typeface="Montserrat Medium"/>
              <a:cs typeface="Montserrat Medium"/>
              <a:sym typeface="Montserrat Medium"/>
            </a:endParaRPr>
          </a:p>
        </p:txBody>
      </p:sp>
      <p:sp>
        <p:nvSpPr>
          <p:cNvPr id="39" name="CuadroTexto 38">
            <a:extLst>
              <a:ext uri="{FF2B5EF4-FFF2-40B4-BE49-F238E27FC236}">
                <a16:creationId xmlns:a16="http://schemas.microsoft.com/office/drawing/2014/main" id="{5E378766-044C-4620-B3E7-1B01015653A1}"/>
              </a:ext>
            </a:extLst>
          </p:cNvPr>
          <p:cNvSpPr txBox="1"/>
          <p:nvPr userDrawn="1"/>
        </p:nvSpPr>
        <p:spPr>
          <a:xfrm>
            <a:off x="2792402" y="162418"/>
            <a:ext cx="4976042" cy="323165"/>
          </a:xfrm>
          <a:prstGeom prst="rect">
            <a:avLst/>
          </a:prstGeom>
          <a:noFill/>
        </p:spPr>
        <p:txBody>
          <a:bodyPr wrap="none" rtlCol="0">
            <a:spAutoFit/>
          </a:bodyPr>
          <a:lstStyle/>
          <a:p>
            <a:r>
              <a:rPr lang="es-ES" sz="1500" b="1">
                <a:solidFill>
                  <a:schemeClr val="bg1"/>
                </a:solidFill>
                <a:latin typeface="Montserrat" panose="02000505000000020004" pitchFamily="2" charset="0"/>
              </a:rPr>
              <a:t>Consejo Superior de Investigaciones Científicas</a:t>
            </a:r>
          </a:p>
        </p:txBody>
      </p:sp>
      <p:sp>
        <p:nvSpPr>
          <p:cNvPr id="40" name="Google Shape;74;p13">
            <a:extLst>
              <a:ext uri="{FF2B5EF4-FFF2-40B4-BE49-F238E27FC236}">
                <a16:creationId xmlns:a16="http://schemas.microsoft.com/office/drawing/2014/main" id="{4124D31D-58D5-4D26-9970-F3B0E2121F13}"/>
              </a:ext>
            </a:extLst>
          </p:cNvPr>
          <p:cNvSpPr txBox="1">
            <a:spLocks/>
          </p:cNvSpPr>
          <p:nvPr userDrawn="1"/>
        </p:nvSpPr>
        <p:spPr>
          <a:xfrm>
            <a:off x="252000" y="782738"/>
            <a:ext cx="1108800" cy="128700"/>
          </a:xfrm>
          <a:prstGeom prst="rect">
            <a:avLst/>
          </a:prstGeom>
        </p:spPr>
        <p:txBody>
          <a:bodyPr spcFirstLastPara="1" wrap="square" lIns="0" tIns="0" rIns="0" bIns="0" anchor="t" anchorCtr="0">
            <a:noAutofit/>
          </a:bodyPr>
          <a:lst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a:lstStyle>
          <a:p>
            <a:pPr>
              <a:lnSpc>
                <a:spcPct val="115000"/>
              </a:lnSpc>
              <a:spcBef>
                <a:spcPts val="0"/>
              </a:spcBef>
              <a:buClr>
                <a:schemeClr val="dk1"/>
              </a:buClr>
              <a:buSzPts val="1400"/>
              <a:buFont typeface="Arial"/>
              <a:buNone/>
            </a:pPr>
            <a:r>
              <a:rPr lang="es-ES" sz="900">
                <a:solidFill>
                  <a:srgbClr val="434343"/>
                </a:solidFill>
                <a:latin typeface="Montserrat" pitchFamily="2" charset="0"/>
                <a:ea typeface="Montserrat"/>
                <a:cs typeface="Montserrat"/>
                <a:sym typeface="Montserrat"/>
              </a:rPr>
              <a:t>Oferta tecnológica </a:t>
            </a:r>
          </a:p>
        </p:txBody>
      </p:sp>
      <p:sp>
        <p:nvSpPr>
          <p:cNvPr id="41" name="CuadroTexto 40">
            <a:extLst>
              <a:ext uri="{FF2B5EF4-FFF2-40B4-BE49-F238E27FC236}">
                <a16:creationId xmlns:a16="http://schemas.microsoft.com/office/drawing/2014/main" id="{D3104C21-ADAA-4601-84E0-C5A2B188112C}"/>
              </a:ext>
            </a:extLst>
          </p:cNvPr>
          <p:cNvSpPr txBox="1"/>
          <p:nvPr userDrawn="1"/>
        </p:nvSpPr>
        <p:spPr>
          <a:xfrm>
            <a:off x="252000" y="5400000"/>
            <a:ext cx="1674000" cy="146963"/>
          </a:xfrm>
          <a:prstGeom prst="rect">
            <a:avLst/>
          </a:prstGeom>
          <a:noFill/>
        </p:spPr>
        <p:txBody>
          <a:bodyPr wrap="square" lIns="0" tIns="0" rIns="0" bIns="0" rtlCol="0">
            <a:spAutoFit/>
          </a:bodyPr>
          <a:lstStyle/>
          <a:p>
            <a:pPr algn="just">
              <a:lnSpc>
                <a:spcPct val="114000"/>
              </a:lnSpc>
              <a:spcAft>
                <a:spcPts val="300"/>
              </a:spcAft>
            </a:pPr>
            <a:r>
              <a:rPr lang="es-ES" sz="900" b="1">
                <a:solidFill>
                  <a:srgbClr val="AF071F"/>
                </a:solidFill>
                <a:latin typeface="Montserrat" panose="02000505000000020004" pitchFamily="2" charset="0"/>
              </a:rPr>
              <a:t>Propiedad</a:t>
            </a:r>
            <a:r>
              <a:rPr lang="es-ES" sz="900" b="1">
                <a:solidFill>
                  <a:srgbClr val="C00000"/>
                </a:solidFill>
                <a:latin typeface="Montserrat" panose="02000505000000020004" pitchFamily="2" charset="0"/>
              </a:rPr>
              <a:t> </a:t>
            </a:r>
            <a:r>
              <a:rPr lang="es-ES" sz="900" b="1">
                <a:solidFill>
                  <a:srgbClr val="AF071F"/>
                </a:solidFill>
                <a:latin typeface="Montserrat" panose="02000505000000020004" pitchFamily="2" charset="0"/>
              </a:rPr>
              <a:t>industrial</a:t>
            </a:r>
          </a:p>
        </p:txBody>
      </p:sp>
      <p:sp>
        <p:nvSpPr>
          <p:cNvPr id="42" name="CuadroTexto 41">
            <a:extLst>
              <a:ext uri="{FF2B5EF4-FFF2-40B4-BE49-F238E27FC236}">
                <a16:creationId xmlns:a16="http://schemas.microsoft.com/office/drawing/2014/main" id="{BC93E0D9-8A50-487E-9349-F65651734C83}"/>
              </a:ext>
            </a:extLst>
          </p:cNvPr>
          <p:cNvSpPr txBox="1"/>
          <p:nvPr userDrawn="1"/>
        </p:nvSpPr>
        <p:spPr>
          <a:xfrm>
            <a:off x="2448000" y="5400000"/>
            <a:ext cx="1674000" cy="147600"/>
          </a:xfrm>
          <a:prstGeom prst="rect">
            <a:avLst/>
          </a:prstGeom>
          <a:noFill/>
        </p:spPr>
        <p:txBody>
          <a:bodyPr wrap="square" lIns="0" tIns="0" rIns="0" bIns="0" rtlCol="0">
            <a:spAutoFit/>
          </a:bodyPr>
          <a:lstStyle/>
          <a:p>
            <a:pPr>
              <a:lnSpc>
                <a:spcPct val="114000"/>
              </a:lnSpc>
              <a:spcAft>
                <a:spcPts val="300"/>
              </a:spcAft>
            </a:pPr>
            <a:r>
              <a:rPr lang="es-ES" sz="900" b="1">
                <a:solidFill>
                  <a:srgbClr val="AF071F"/>
                </a:solidFill>
                <a:latin typeface="Montserrat" panose="02000505000000020004" pitchFamily="2" charset="0"/>
              </a:rPr>
              <a:t>Colaboración Propuesta</a:t>
            </a:r>
          </a:p>
          <a:p>
            <a:pPr>
              <a:lnSpc>
                <a:spcPct val="114000"/>
              </a:lnSpc>
              <a:spcAft>
                <a:spcPts val="600"/>
              </a:spcAft>
            </a:pPr>
            <a:endParaRPr lang="es-ES" sz="1000">
              <a:latin typeface="Montserrat" panose="02000505000000020004" pitchFamily="2" charset="0"/>
            </a:endParaRPr>
          </a:p>
        </p:txBody>
      </p:sp>
      <p:sp>
        <p:nvSpPr>
          <p:cNvPr id="43" name="CuadroTexto 42">
            <a:extLst>
              <a:ext uri="{FF2B5EF4-FFF2-40B4-BE49-F238E27FC236}">
                <a16:creationId xmlns:a16="http://schemas.microsoft.com/office/drawing/2014/main" id="{8311031B-8457-4A96-8E88-8F00FD0859C9}"/>
              </a:ext>
            </a:extLst>
          </p:cNvPr>
          <p:cNvSpPr txBox="1"/>
          <p:nvPr userDrawn="1"/>
        </p:nvSpPr>
        <p:spPr>
          <a:xfrm>
            <a:off x="252000" y="6086566"/>
            <a:ext cx="1728000" cy="147600"/>
          </a:xfrm>
          <a:prstGeom prst="rect">
            <a:avLst/>
          </a:prstGeom>
          <a:noFill/>
        </p:spPr>
        <p:txBody>
          <a:bodyPr wrap="square" lIns="0" tIns="0" rIns="0" bIns="0" rtlCol="0">
            <a:spAutoFit/>
          </a:bodyPr>
          <a:lstStyle/>
          <a:p>
            <a:pPr algn="just">
              <a:lnSpc>
                <a:spcPct val="114000"/>
              </a:lnSpc>
              <a:spcAft>
                <a:spcPts val="300"/>
              </a:spcAft>
            </a:pPr>
            <a:r>
              <a:rPr lang="es-ES" sz="900" b="1">
                <a:solidFill>
                  <a:srgbClr val="AF071F"/>
                </a:solidFill>
                <a:latin typeface="Montserrat" panose="02000505000000020004" pitchFamily="2" charset="0"/>
              </a:rPr>
              <a:t>Estado de desarrollo</a:t>
            </a:r>
          </a:p>
          <a:p>
            <a:pPr>
              <a:lnSpc>
                <a:spcPct val="114000"/>
              </a:lnSpc>
              <a:spcAft>
                <a:spcPts val="600"/>
              </a:spcAft>
            </a:pPr>
            <a:endParaRPr lang="es-ES" sz="1000">
              <a:latin typeface="Montserrat" panose="02000505000000020004" pitchFamily="2" charset="0"/>
            </a:endParaRPr>
          </a:p>
        </p:txBody>
      </p:sp>
      <p:sp>
        <p:nvSpPr>
          <p:cNvPr id="44" name="CuadroTexto 43">
            <a:extLst>
              <a:ext uri="{FF2B5EF4-FFF2-40B4-BE49-F238E27FC236}">
                <a16:creationId xmlns:a16="http://schemas.microsoft.com/office/drawing/2014/main" id="{0FD796E5-208D-4BEE-B3B5-EAE092AED117}"/>
              </a:ext>
            </a:extLst>
          </p:cNvPr>
          <p:cNvSpPr txBox="1"/>
          <p:nvPr userDrawn="1"/>
        </p:nvSpPr>
        <p:spPr>
          <a:xfrm>
            <a:off x="2448000" y="6086566"/>
            <a:ext cx="1674000" cy="147600"/>
          </a:xfrm>
          <a:prstGeom prst="rect">
            <a:avLst/>
          </a:prstGeom>
          <a:noFill/>
        </p:spPr>
        <p:txBody>
          <a:bodyPr wrap="square" lIns="0" tIns="0" rIns="0" bIns="0" rtlCol="0">
            <a:spAutoFit/>
          </a:bodyPr>
          <a:lstStyle/>
          <a:p>
            <a:pPr algn="just">
              <a:lnSpc>
                <a:spcPct val="114000"/>
              </a:lnSpc>
              <a:spcAft>
                <a:spcPts val="300"/>
              </a:spcAft>
            </a:pPr>
            <a:r>
              <a:rPr lang="es-ES" sz="900" b="1">
                <a:solidFill>
                  <a:srgbClr val="AF071F"/>
                </a:solidFill>
                <a:latin typeface="Montserrat" panose="02000505000000020004" pitchFamily="2" charset="0"/>
              </a:rPr>
              <a:t>Contacto</a:t>
            </a:r>
          </a:p>
          <a:p>
            <a:pPr>
              <a:lnSpc>
                <a:spcPct val="114000"/>
              </a:lnSpc>
              <a:spcAft>
                <a:spcPts val="400"/>
              </a:spcAft>
            </a:pPr>
            <a:r>
              <a:rPr lang="es-ES" sz="900">
                <a:latin typeface="Montserrat" panose="02000505000000020004" pitchFamily="2" charset="0"/>
              </a:rPr>
              <a:t> </a:t>
            </a:r>
            <a:endParaRPr lang="es-ES" sz="1000">
              <a:latin typeface="Montserrat" panose="02000505000000020004" pitchFamily="2" charset="0"/>
            </a:endParaRPr>
          </a:p>
          <a:p>
            <a:pPr>
              <a:lnSpc>
                <a:spcPct val="114000"/>
              </a:lnSpc>
              <a:spcAft>
                <a:spcPts val="300"/>
              </a:spcAft>
            </a:pPr>
            <a:endParaRPr lang="es-ES" sz="1000">
              <a:latin typeface="Montserrat" panose="02000505000000020004" pitchFamily="2" charset="0"/>
            </a:endParaRPr>
          </a:p>
        </p:txBody>
      </p:sp>
      <p:sp>
        <p:nvSpPr>
          <p:cNvPr id="45" name="Text Placeholder 3">
            <a:extLst>
              <a:ext uri="{FF2B5EF4-FFF2-40B4-BE49-F238E27FC236}">
                <a16:creationId xmlns:a16="http://schemas.microsoft.com/office/drawing/2014/main" id="{40FA8869-2AC0-4E61-9E77-208B0B056443}"/>
              </a:ext>
            </a:extLst>
          </p:cNvPr>
          <p:cNvSpPr txBox="1">
            <a:spLocks/>
          </p:cNvSpPr>
          <p:nvPr userDrawn="1"/>
        </p:nvSpPr>
        <p:spPr>
          <a:xfrm>
            <a:off x="2448000" y="6499975"/>
            <a:ext cx="1728000" cy="338400"/>
          </a:xfrm>
          <a:prstGeom prst="rect">
            <a:avLst/>
          </a:prstGeom>
        </p:spPr>
        <p:txBody>
          <a:bodyPr lIns="0" tIns="0" rIns="0" bIns="0">
            <a:normAutofit/>
          </a:bodyPr>
          <a:lstStyle>
            <a:lvl1pPr marL="0" indent="0" algn="l" defTabSz="1007943" rtl="0" eaLnBrk="1" latinLnBrk="0" hangingPunct="1">
              <a:lnSpc>
                <a:spcPct val="114000"/>
              </a:lnSpc>
              <a:spcBef>
                <a:spcPts val="0"/>
              </a:spcBef>
              <a:spcAft>
                <a:spcPts val="400"/>
              </a:spcAft>
              <a:buFont typeface="Arial" panose="020B0604020202020204" pitchFamily="34" charset="0"/>
              <a:buNone/>
              <a:defRPr sz="900" kern="1200">
                <a:solidFill>
                  <a:schemeClr val="tx1"/>
                </a:solidFill>
                <a:latin typeface="Montserrat" pitchFamily="2" charset="0"/>
                <a:ea typeface="+mn-ea"/>
                <a:cs typeface="+mn-cs"/>
              </a:defRPr>
            </a:lvl1pPr>
            <a:lvl2pPr marL="503972" indent="0" algn="l" defTabSz="1007943" rtl="0" eaLnBrk="1" latinLnBrk="0" hangingPunct="1">
              <a:lnSpc>
                <a:spcPct val="90000"/>
              </a:lnSpc>
              <a:spcBef>
                <a:spcPts val="551"/>
              </a:spcBef>
              <a:buFont typeface="Arial" panose="020B0604020202020204" pitchFamily="34" charset="0"/>
              <a:buNone/>
              <a:defRPr sz="1543" kern="1200">
                <a:solidFill>
                  <a:schemeClr val="tx1"/>
                </a:solidFill>
                <a:latin typeface="Montserrat" pitchFamily="2" charset="0"/>
                <a:ea typeface="+mn-ea"/>
                <a:cs typeface="+mn-cs"/>
              </a:defRPr>
            </a:lvl2pPr>
            <a:lvl3pPr marL="1007943" indent="0" algn="l" defTabSz="1007943" rtl="0" eaLnBrk="1" latinLnBrk="0" hangingPunct="1">
              <a:lnSpc>
                <a:spcPct val="90000"/>
              </a:lnSpc>
              <a:spcBef>
                <a:spcPts val="551"/>
              </a:spcBef>
              <a:buFont typeface="Arial" panose="020B0604020202020204" pitchFamily="34" charset="0"/>
              <a:buNone/>
              <a:defRPr sz="1323" kern="1200">
                <a:solidFill>
                  <a:schemeClr val="tx1"/>
                </a:solidFill>
                <a:latin typeface="Montserrat" pitchFamily="2" charset="0"/>
                <a:ea typeface="+mn-ea"/>
                <a:cs typeface="+mn-cs"/>
              </a:defRPr>
            </a:lvl3pPr>
            <a:lvl4pPr marL="1511915" indent="0" algn="l" defTabSz="1007943" rtl="0" eaLnBrk="1" latinLnBrk="0" hangingPunct="1">
              <a:lnSpc>
                <a:spcPct val="90000"/>
              </a:lnSpc>
              <a:spcBef>
                <a:spcPts val="551"/>
              </a:spcBef>
              <a:buFont typeface="Arial" panose="020B0604020202020204" pitchFamily="34" charset="0"/>
              <a:buNone/>
              <a:defRPr sz="1102" kern="1200">
                <a:solidFill>
                  <a:schemeClr val="tx1"/>
                </a:solidFill>
                <a:latin typeface="Montserrat" pitchFamily="2" charset="0"/>
                <a:ea typeface="+mn-ea"/>
                <a:cs typeface="+mn-cs"/>
              </a:defRPr>
            </a:lvl4pPr>
            <a:lvl5pPr marL="2015886" indent="0" algn="l" defTabSz="1007943" rtl="0" eaLnBrk="1" latinLnBrk="0" hangingPunct="1">
              <a:lnSpc>
                <a:spcPct val="90000"/>
              </a:lnSpc>
              <a:spcBef>
                <a:spcPts val="551"/>
              </a:spcBef>
              <a:buFont typeface="Arial" panose="020B0604020202020204" pitchFamily="34" charset="0"/>
              <a:buNone/>
              <a:defRPr sz="1102" kern="1200">
                <a:solidFill>
                  <a:schemeClr val="tx1"/>
                </a:solidFill>
                <a:latin typeface="Montserrat" pitchFamily="2" charset="0"/>
                <a:ea typeface="+mn-ea"/>
                <a:cs typeface="+mn-cs"/>
              </a:defRPr>
            </a:lvl5pPr>
            <a:lvl6pPr marL="2519858" indent="0" algn="l" defTabSz="1007943" rtl="0" eaLnBrk="1" latinLnBrk="0" hangingPunct="1">
              <a:lnSpc>
                <a:spcPct val="90000"/>
              </a:lnSpc>
              <a:spcBef>
                <a:spcPts val="551"/>
              </a:spcBef>
              <a:buFont typeface="Arial" panose="020B0604020202020204" pitchFamily="34" charset="0"/>
              <a:buNone/>
              <a:defRPr sz="1102" kern="1200">
                <a:solidFill>
                  <a:schemeClr val="tx1"/>
                </a:solidFill>
                <a:latin typeface="+mn-lt"/>
                <a:ea typeface="+mn-ea"/>
                <a:cs typeface="+mn-cs"/>
              </a:defRPr>
            </a:lvl6pPr>
            <a:lvl7pPr marL="3023829" indent="0" algn="l" defTabSz="1007943" rtl="0" eaLnBrk="1" latinLnBrk="0" hangingPunct="1">
              <a:lnSpc>
                <a:spcPct val="90000"/>
              </a:lnSpc>
              <a:spcBef>
                <a:spcPts val="551"/>
              </a:spcBef>
              <a:buFont typeface="Arial" panose="020B0604020202020204" pitchFamily="34" charset="0"/>
              <a:buNone/>
              <a:defRPr sz="1102" kern="1200">
                <a:solidFill>
                  <a:schemeClr val="tx1"/>
                </a:solidFill>
                <a:latin typeface="+mn-lt"/>
                <a:ea typeface="+mn-ea"/>
                <a:cs typeface="+mn-cs"/>
              </a:defRPr>
            </a:lvl7pPr>
            <a:lvl8pPr marL="3527801" indent="0" algn="l" defTabSz="1007943" rtl="0" eaLnBrk="1" latinLnBrk="0" hangingPunct="1">
              <a:lnSpc>
                <a:spcPct val="90000"/>
              </a:lnSpc>
              <a:spcBef>
                <a:spcPts val="551"/>
              </a:spcBef>
              <a:buFont typeface="Arial" panose="020B0604020202020204" pitchFamily="34" charset="0"/>
              <a:buNone/>
              <a:defRPr sz="1102" kern="1200">
                <a:solidFill>
                  <a:schemeClr val="tx1"/>
                </a:solidFill>
                <a:latin typeface="+mn-lt"/>
                <a:ea typeface="+mn-ea"/>
                <a:cs typeface="+mn-cs"/>
              </a:defRPr>
            </a:lvl8pPr>
            <a:lvl9pPr marL="4031772" indent="0" algn="l" defTabSz="1007943" rtl="0" eaLnBrk="1" latinLnBrk="0" hangingPunct="1">
              <a:lnSpc>
                <a:spcPct val="90000"/>
              </a:lnSpc>
              <a:spcBef>
                <a:spcPts val="551"/>
              </a:spcBef>
              <a:buFont typeface="Arial" panose="020B0604020202020204" pitchFamily="34" charset="0"/>
              <a:buNone/>
              <a:defRPr sz="1102" kern="1200">
                <a:solidFill>
                  <a:schemeClr val="tx1"/>
                </a:solidFill>
                <a:latin typeface="+mn-lt"/>
                <a:ea typeface="+mn-ea"/>
                <a:cs typeface="+mn-cs"/>
              </a:defRPr>
            </a:lvl9pPr>
          </a:lstStyle>
          <a:p>
            <a:r>
              <a:rPr lang="es-ES">
                <a:latin typeface="Montserrat" pitchFamily="2" charset="0"/>
              </a:rPr>
              <a:t>Vicepresidencia de Innovación y Transferencia</a:t>
            </a:r>
          </a:p>
        </p:txBody>
      </p:sp>
      <p:sp>
        <p:nvSpPr>
          <p:cNvPr id="46" name="Rectángulo 45">
            <a:extLst>
              <a:ext uri="{FF2B5EF4-FFF2-40B4-BE49-F238E27FC236}">
                <a16:creationId xmlns:a16="http://schemas.microsoft.com/office/drawing/2014/main" id="{154A264E-16A2-4354-A6F6-033DB08CC588}"/>
              </a:ext>
            </a:extLst>
          </p:cNvPr>
          <p:cNvSpPr/>
          <p:nvPr userDrawn="1"/>
        </p:nvSpPr>
        <p:spPr>
          <a:xfrm>
            <a:off x="2448000" y="5596732"/>
            <a:ext cx="1728000" cy="146963"/>
          </a:xfrm>
          <a:prstGeom prst="rect">
            <a:avLst/>
          </a:prstGeom>
        </p:spPr>
        <p:txBody>
          <a:bodyPr wrap="square" lIns="0" tIns="0" rIns="0" bIns="0">
            <a:spAutoFit/>
          </a:bodyPr>
          <a:lstStyle/>
          <a:p>
            <a:pPr>
              <a:lnSpc>
                <a:spcPct val="114000"/>
              </a:lnSpc>
              <a:spcAft>
                <a:spcPts val="400"/>
              </a:spcAft>
            </a:pPr>
            <a:r>
              <a:rPr lang="es-ES" sz="900">
                <a:latin typeface="Montserrat" panose="02000505000000020004" pitchFamily="2" charset="0"/>
              </a:rPr>
              <a:t>Licencia y/o codesarrollo</a:t>
            </a:r>
          </a:p>
        </p:txBody>
      </p:sp>
      <p:sp>
        <p:nvSpPr>
          <p:cNvPr id="47" name="Text Placeholder 3">
            <a:extLst>
              <a:ext uri="{FF2B5EF4-FFF2-40B4-BE49-F238E27FC236}">
                <a16:creationId xmlns:a16="http://schemas.microsoft.com/office/drawing/2014/main" id="{831EE1B3-DB82-4796-8963-D140C7761507}"/>
              </a:ext>
            </a:extLst>
          </p:cNvPr>
          <p:cNvSpPr txBox="1">
            <a:spLocks/>
          </p:cNvSpPr>
          <p:nvPr userDrawn="1"/>
        </p:nvSpPr>
        <p:spPr>
          <a:xfrm>
            <a:off x="2448000" y="7017742"/>
            <a:ext cx="1728000" cy="169200"/>
          </a:xfrm>
          <a:prstGeom prst="rect">
            <a:avLst/>
          </a:prstGeom>
        </p:spPr>
        <p:txBody>
          <a:bodyPr lIns="0" tIns="0" rIns="0" bIns="0">
            <a:normAutofit/>
          </a:bodyPr>
          <a:lstStyle>
            <a:lvl1pPr marL="0" indent="0" algn="just" defTabSz="801929" rtl="0" eaLnBrk="1" latinLnBrk="0" hangingPunct="1">
              <a:lnSpc>
                <a:spcPct val="114000"/>
              </a:lnSpc>
              <a:spcBef>
                <a:spcPts val="0"/>
              </a:spcBef>
              <a:spcAft>
                <a:spcPts val="0"/>
              </a:spcAft>
              <a:buFont typeface="Arial" panose="020B0604020202020204" pitchFamily="34" charset="0"/>
              <a:buNone/>
              <a:defRPr sz="900" kern="1200">
                <a:solidFill>
                  <a:schemeClr val="tx1"/>
                </a:solidFill>
                <a:latin typeface="Montserrat" pitchFamily="2" charset="0"/>
                <a:ea typeface="+mn-ea"/>
                <a:cs typeface="+mn-cs"/>
              </a:defRPr>
            </a:lvl1pPr>
            <a:lvl2pPr marL="503972" indent="0" algn="l" defTabSz="801929" rtl="0" eaLnBrk="1" latinLnBrk="0" hangingPunct="1">
              <a:lnSpc>
                <a:spcPct val="114000"/>
              </a:lnSpc>
              <a:spcBef>
                <a:spcPts val="439"/>
              </a:spcBef>
              <a:spcAft>
                <a:spcPts val="526"/>
              </a:spcAft>
              <a:buFont typeface="Arial" panose="020B0604020202020204" pitchFamily="34" charset="0"/>
              <a:buNone/>
              <a:defRPr sz="1543" kern="1200">
                <a:solidFill>
                  <a:schemeClr val="tx1"/>
                </a:solidFill>
                <a:latin typeface="Montserrat" pitchFamily="2" charset="0"/>
                <a:ea typeface="+mn-ea"/>
                <a:cs typeface="+mn-cs"/>
              </a:defRPr>
            </a:lvl2pPr>
            <a:lvl3pPr marL="1007943" indent="0" algn="l" defTabSz="801929" rtl="0" eaLnBrk="1" latinLnBrk="0" hangingPunct="1">
              <a:lnSpc>
                <a:spcPct val="114000"/>
              </a:lnSpc>
              <a:spcBef>
                <a:spcPts val="0"/>
              </a:spcBef>
              <a:spcAft>
                <a:spcPts val="600"/>
              </a:spcAft>
              <a:buFont typeface="Arial" panose="020B0604020202020204" pitchFamily="34" charset="0"/>
              <a:buNone/>
              <a:defRPr sz="1323" b="1" kern="1200">
                <a:solidFill>
                  <a:schemeClr val="tx1"/>
                </a:solidFill>
                <a:latin typeface="Montserrat" pitchFamily="2" charset="0"/>
                <a:ea typeface="+mn-ea"/>
                <a:cs typeface="+mn-cs"/>
              </a:defRPr>
            </a:lvl3pPr>
            <a:lvl4pPr marL="1511915" indent="0" algn="l" defTabSz="801929" rtl="0" eaLnBrk="1" latinLnBrk="0" hangingPunct="1">
              <a:lnSpc>
                <a:spcPct val="114000"/>
              </a:lnSpc>
              <a:spcBef>
                <a:spcPts val="0"/>
              </a:spcBef>
              <a:spcAft>
                <a:spcPts val="400"/>
              </a:spcAft>
              <a:buFont typeface="Arial" panose="020B0604020202020204" pitchFamily="34" charset="0"/>
              <a:buNone/>
              <a:defRPr sz="1102" kern="1200">
                <a:solidFill>
                  <a:schemeClr val="tx1"/>
                </a:solidFill>
                <a:latin typeface="Montserrat" pitchFamily="2" charset="0"/>
                <a:ea typeface="+mn-ea"/>
                <a:cs typeface="+mn-cs"/>
              </a:defRPr>
            </a:lvl4pPr>
            <a:lvl5pPr marL="2015886" indent="0" algn="l" defTabSz="801929" rtl="0" eaLnBrk="1" latinLnBrk="0" hangingPunct="1">
              <a:lnSpc>
                <a:spcPct val="114000"/>
              </a:lnSpc>
              <a:spcBef>
                <a:spcPts val="439"/>
              </a:spcBef>
              <a:spcAft>
                <a:spcPts val="526"/>
              </a:spcAft>
              <a:buFont typeface="Arial" panose="020B0604020202020204" pitchFamily="34" charset="0"/>
              <a:buNone/>
              <a:defRPr sz="1102" kern="1200">
                <a:solidFill>
                  <a:schemeClr val="tx1"/>
                </a:solidFill>
                <a:latin typeface="Montserrat" pitchFamily="2" charset="0"/>
                <a:ea typeface="+mn-ea"/>
                <a:cs typeface="+mn-cs"/>
              </a:defRPr>
            </a:lvl5pPr>
            <a:lvl6pPr marL="2519858" indent="0" algn="l" defTabSz="801929" rtl="0" eaLnBrk="1" latinLnBrk="0" hangingPunct="1">
              <a:lnSpc>
                <a:spcPct val="90000"/>
              </a:lnSpc>
              <a:spcBef>
                <a:spcPts val="439"/>
              </a:spcBef>
              <a:buFont typeface="Arial" panose="020B0604020202020204" pitchFamily="34" charset="0"/>
              <a:buNone/>
              <a:defRPr sz="1102" kern="1200">
                <a:solidFill>
                  <a:schemeClr val="tx1"/>
                </a:solidFill>
                <a:latin typeface="+mn-lt"/>
                <a:ea typeface="+mn-ea"/>
                <a:cs typeface="+mn-cs"/>
              </a:defRPr>
            </a:lvl6pPr>
            <a:lvl7pPr marL="3023829" indent="0" algn="l" defTabSz="801929" rtl="0" eaLnBrk="1" latinLnBrk="0" hangingPunct="1">
              <a:lnSpc>
                <a:spcPct val="90000"/>
              </a:lnSpc>
              <a:spcBef>
                <a:spcPts val="439"/>
              </a:spcBef>
              <a:buFont typeface="Arial" panose="020B0604020202020204" pitchFamily="34" charset="0"/>
              <a:buNone/>
              <a:defRPr sz="1102" kern="1200">
                <a:solidFill>
                  <a:schemeClr val="tx1"/>
                </a:solidFill>
                <a:latin typeface="+mn-lt"/>
                <a:ea typeface="+mn-ea"/>
                <a:cs typeface="+mn-cs"/>
              </a:defRPr>
            </a:lvl7pPr>
            <a:lvl8pPr marL="3527801" indent="0" algn="l" defTabSz="801929" rtl="0" eaLnBrk="1" latinLnBrk="0" hangingPunct="1">
              <a:lnSpc>
                <a:spcPct val="90000"/>
              </a:lnSpc>
              <a:spcBef>
                <a:spcPts val="439"/>
              </a:spcBef>
              <a:buFont typeface="Arial" panose="020B0604020202020204" pitchFamily="34" charset="0"/>
              <a:buNone/>
              <a:defRPr sz="1102" kern="1200">
                <a:solidFill>
                  <a:schemeClr val="tx1"/>
                </a:solidFill>
                <a:latin typeface="+mn-lt"/>
                <a:ea typeface="+mn-ea"/>
                <a:cs typeface="+mn-cs"/>
              </a:defRPr>
            </a:lvl8pPr>
            <a:lvl9pPr marL="4031772" indent="0" algn="l" defTabSz="801929" rtl="0" eaLnBrk="1" latinLnBrk="0" hangingPunct="1">
              <a:lnSpc>
                <a:spcPct val="90000"/>
              </a:lnSpc>
              <a:spcBef>
                <a:spcPts val="439"/>
              </a:spcBef>
              <a:buFont typeface="Arial" panose="020B0604020202020204" pitchFamily="34" charset="0"/>
              <a:buNone/>
              <a:defRPr sz="1102" kern="1200">
                <a:solidFill>
                  <a:schemeClr val="tx1"/>
                </a:solidFill>
                <a:latin typeface="+mn-lt"/>
                <a:ea typeface="+mn-ea"/>
                <a:cs typeface="+mn-cs"/>
              </a:defRPr>
            </a:lvl9pPr>
          </a:lstStyle>
          <a:p>
            <a:r>
              <a:rPr lang="es-ES">
                <a:latin typeface="Montserrat" pitchFamily="2" charset="0"/>
              </a:rPr>
              <a:t>comercializacion@csic.es</a:t>
            </a:r>
          </a:p>
        </p:txBody>
      </p:sp>
      <p:grpSp>
        <p:nvGrpSpPr>
          <p:cNvPr id="48" name="Grupo 47">
            <a:extLst>
              <a:ext uri="{FF2B5EF4-FFF2-40B4-BE49-F238E27FC236}">
                <a16:creationId xmlns:a16="http://schemas.microsoft.com/office/drawing/2014/main" id="{CD306973-389D-4263-B361-9273200B8700}"/>
              </a:ext>
            </a:extLst>
          </p:cNvPr>
          <p:cNvGrpSpPr/>
          <p:nvPr userDrawn="1"/>
        </p:nvGrpSpPr>
        <p:grpSpPr>
          <a:xfrm>
            <a:off x="5014800" y="3153415"/>
            <a:ext cx="5328000" cy="412329"/>
            <a:chOff x="5012888" y="3153415"/>
            <a:chExt cx="5328000" cy="412329"/>
          </a:xfrm>
        </p:grpSpPr>
        <p:sp>
          <p:nvSpPr>
            <p:cNvPr id="49" name="Google Shape;66;p13">
              <a:extLst>
                <a:ext uri="{FF2B5EF4-FFF2-40B4-BE49-F238E27FC236}">
                  <a16:creationId xmlns:a16="http://schemas.microsoft.com/office/drawing/2014/main" id="{419C77FD-56EF-4635-BA8A-793C5522380F}"/>
                </a:ext>
              </a:extLst>
            </p:cNvPr>
            <p:cNvSpPr txBox="1">
              <a:spLocks/>
            </p:cNvSpPr>
            <p:nvPr userDrawn="1"/>
          </p:nvSpPr>
          <p:spPr>
            <a:xfrm>
              <a:off x="5585022" y="3362344"/>
              <a:ext cx="2645700" cy="203400"/>
            </a:xfrm>
            <a:prstGeom prst="rect">
              <a:avLst/>
            </a:prstGeom>
          </p:spPr>
          <p:txBody>
            <a:bodyPr spcFirstLastPara="1" wrap="square" lIns="0" tIns="0" rIns="0" bIns="0" anchor="t" anchorCtr="0">
              <a:noAutofit/>
            </a:bodyPr>
            <a:lst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a:lstStyle>
            <a:p>
              <a:pPr>
                <a:lnSpc>
                  <a:spcPct val="100000"/>
                </a:lnSpc>
                <a:spcBef>
                  <a:spcPts val="0"/>
                </a:spcBef>
                <a:buSzPts val="1300"/>
              </a:pPr>
              <a:r>
                <a:rPr lang="es-ES" sz="1100">
                  <a:solidFill>
                    <a:srgbClr val="AF071F"/>
                  </a:solidFill>
                  <a:latin typeface="Montserrat Black" pitchFamily="2" charset="0"/>
                  <a:ea typeface="Montserrat Black"/>
                  <a:cs typeface="Montserrat Black"/>
                  <a:sym typeface="Montserrat Black"/>
                </a:rPr>
                <a:t>La solución CSIC </a:t>
              </a:r>
            </a:p>
          </p:txBody>
        </p:sp>
        <p:cxnSp>
          <p:nvCxnSpPr>
            <p:cNvPr id="50" name="Google Shape;67;p13">
              <a:extLst>
                <a:ext uri="{FF2B5EF4-FFF2-40B4-BE49-F238E27FC236}">
                  <a16:creationId xmlns:a16="http://schemas.microsoft.com/office/drawing/2014/main" id="{4103E711-6B10-4C41-9101-DD5F64F22EEC}"/>
                </a:ext>
              </a:extLst>
            </p:cNvPr>
            <p:cNvCxnSpPr/>
            <p:nvPr userDrawn="1"/>
          </p:nvCxnSpPr>
          <p:spPr>
            <a:xfrm>
              <a:off x="5012888" y="3153415"/>
              <a:ext cx="5328000" cy="0"/>
            </a:xfrm>
            <a:prstGeom prst="straightConnector1">
              <a:avLst/>
            </a:prstGeom>
            <a:noFill/>
            <a:ln w="9525" cap="flat" cmpd="sng">
              <a:solidFill>
                <a:srgbClr val="AF071F"/>
              </a:solidFill>
              <a:prstDash val="solid"/>
              <a:round/>
              <a:headEnd type="none" w="med" len="med"/>
              <a:tailEnd type="none" w="med" len="med"/>
            </a:ln>
          </p:spPr>
        </p:cxnSp>
        <p:pic>
          <p:nvPicPr>
            <p:cNvPr id="51" name="Google Shape;68;p13">
              <a:extLst>
                <a:ext uri="{FF2B5EF4-FFF2-40B4-BE49-F238E27FC236}">
                  <a16:creationId xmlns:a16="http://schemas.microsoft.com/office/drawing/2014/main" id="{B539E0C3-78CD-4964-ADCB-344FD1D9BCD2}"/>
                </a:ext>
              </a:extLst>
            </p:cNvPr>
            <p:cNvPicPr preferRelativeResize="0"/>
            <p:nvPr userDrawn="1"/>
          </p:nvPicPr>
          <p:blipFill>
            <a:blip r:embed="rId6">
              <a:alphaModFix/>
            </a:blip>
            <a:stretch>
              <a:fillRect/>
            </a:stretch>
          </p:blipFill>
          <p:spPr>
            <a:xfrm>
              <a:off x="5019666" y="3364928"/>
              <a:ext cx="415741" cy="197751"/>
            </a:xfrm>
            <a:prstGeom prst="rect">
              <a:avLst/>
            </a:prstGeom>
            <a:noFill/>
            <a:ln>
              <a:noFill/>
            </a:ln>
          </p:spPr>
        </p:pic>
      </p:grpSp>
      <p:sp>
        <p:nvSpPr>
          <p:cNvPr id="3" name="Marcador de texto 2">
            <a:extLst>
              <a:ext uri="{FF2B5EF4-FFF2-40B4-BE49-F238E27FC236}">
                <a16:creationId xmlns:a16="http://schemas.microsoft.com/office/drawing/2014/main" id="{53CB4756-0F53-4632-819B-B82E9FC556D4}"/>
              </a:ext>
            </a:extLst>
          </p:cNvPr>
          <p:cNvSpPr>
            <a:spLocks noGrp="1"/>
          </p:cNvSpPr>
          <p:nvPr userDrawn="1">
            <p:ph type="body" idx="1"/>
          </p:nvPr>
        </p:nvSpPr>
        <p:spPr>
          <a:xfrm>
            <a:off x="207182" y="2042537"/>
            <a:ext cx="4358110" cy="1540236"/>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p:txBody>
      </p:sp>
      <p:sp>
        <p:nvSpPr>
          <p:cNvPr id="25" name="Rectángulo 24">
            <a:extLst>
              <a:ext uri="{FF2B5EF4-FFF2-40B4-BE49-F238E27FC236}">
                <a16:creationId xmlns:a16="http://schemas.microsoft.com/office/drawing/2014/main" id="{CB015DBD-3DDC-4020-ACAD-706630EA1160}"/>
              </a:ext>
            </a:extLst>
          </p:cNvPr>
          <p:cNvSpPr/>
          <p:nvPr userDrawn="1"/>
        </p:nvSpPr>
        <p:spPr>
          <a:xfrm>
            <a:off x="5037858" y="5536661"/>
            <a:ext cx="1901483" cy="261610"/>
          </a:xfrm>
          <a:prstGeom prst="rect">
            <a:avLst/>
          </a:prstGeom>
        </p:spPr>
        <p:txBody>
          <a:bodyPr wrap="none">
            <a:spAutoFit/>
          </a:bodyPr>
          <a:lstStyle/>
          <a:p>
            <a:pPr>
              <a:lnSpc>
                <a:spcPct val="100000"/>
              </a:lnSpc>
              <a:spcBef>
                <a:spcPts val="0"/>
              </a:spcBef>
              <a:buSzPts val="1300"/>
            </a:pPr>
            <a:r>
              <a:rPr lang="es-ES" sz="1100">
                <a:solidFill>
                  <a:schemeClr val="lt1"/>
                </a:solidFill>
                <a:latin typeface="Montserrat Black"/>
                <a:ea typeface="Montserrat Black"/>
                <a:cs typeface="Montserrat Black"/>
                <a:sym typeface="Montserrat Black"/>
              </a:rPr>
              <a:t>Ventajas competitivas</a:t>
            </a:r>
          </a:p>
        </p:txBody>
      </p:sp>
      <p:sp>
        <p:nvSpPr>
          <p:cNvPr id="26" name="Text Placeholder 3">
            <a:extLst>
              <a:ext uri="{FF2B5EF4-FFF2-40B4-BE49-F238E27FC236}">
                <a16:creationId xmlns:a16="http://schemas.microsoft.com/office/drawing/2014/main" id="{F9B06B75-2853-4D57-A9FC-3019F4BD10E1}"/>
              </a:ext>
            </a:extLst>
          </p:cNvPr>
          <p:cNvSpPr txBox="1">
            <a:spLocks/>
          </p:cNvSpPr>
          <p:nvPr userDrawn="1"/>
        </p:nvSpPr>
        <p:spPr>
          <a:xfrm>
            <a:off x="5014800" y="5475272"/>
            <a:ext cx="5374890" cy="1814528"/>
          </a:xfrm>
          <a:prstGeom prst="rect">
            <a:avLst/>
          </a:prstGeom>
          <a:solidFill>
            <a:srgbClr val="AF071F"/>
          </a:solidFill>
        </p:spPr>
        <p:txBody>
          <a:bodyPr lIns="115200" tIns="115200" rIns="115200" bIns="115200">
            <a:normAutofit/>
          </a:bodyPr>
          <a:lstStyle>
            <a:lvl1pPr marL="0" indent="0" algn="l" defTabSz="914400" rtl="0" eaLnBrk="1" latinLnBrk="0" hangingPunct="1">
              <a:lnSpc>
                <a:spcPct val="90000"/>
              </a:lnSpc>
              <a:spcBef>
                <a:spcPts val="1000"/>
              </a:spcBef>
              <a:buFont typeface="Arial" panose="020B0604020202020204" pitchFamily="34" charset="0"/>
              <a:buNone/>
              <a:defRPr sz="1000" b="1" kern="1200">
                <a:solidFill>
                  <a:schemeClr val="bg1"/>
                </a:solidFill>
                <a:latin typeface="Montserrat" pitchFamily="2" charset="0"/>
                <a:ea typeface="+mn-ea"/>
                <a:cs typeface="+mn-cs"/>
              </a:defRPr>
            </a:lvl1pPr>
            <a:lvl2pPr marL="675422" indent="-171450" algn="l" defTabSz="914400" rtl="0" eaLnBrk="1" latinLnBrk="0" hangingPunct="1">
              <a:lnSpc>
                <a:spcPct val="90000"/>
              </a:lnSpc>
              <a:spcBef>
                <a:spcPts val="500"/>
              </a:spcBef>
              <a:buFont typeface="Arial" panose="020B0604020202020204" pitchFamily="34" charset="0"/>
              <a:buChar char="•"/>
              <a:defRPr sz="1000" b="0" kern="1200">
                <a:solidFill>
                  <a:schemeClr val="bg1"/>
                </a:solidFill>
                <a:latin typeface="Montserrat" pitchFamily="2" charset="0"/>
                <a:ea typeface="+mn-ea"/>
                <a:cs typeface="+mn-cs"/>
              </a:defRPr>
            </a:lvl2pPr>
            <a:lvl3pPr marL="1007943" indent="0" algn="l" defTabSz="914400" rtl="0" eaLnBrk="1" latinLnBrk="0" hangingPunct="1">
              <a:lnSpc>
                <a:spcPct val="90000"/>
              </a:lnSpc>
              <a:spcBef>
                <a:spcPts val="500"/>
              </a:spcBef>
              <a:buFont typeface="Arial" panose="020B0604020202020204" pitchFamily="34" charset="0"/>
              <a:buNone/>
              <a:defRPr sz="1323" kern="1200">
                <a:solidFill>
                  <a:schemeClr val="tx1"/>
                </a:solidFill>
                <a:latin typeface="Montserrat" pitchFamily="2" charset="0"/>
                <a:ea typeface="+mn-ea"/>
                <a:cs typeface="+mn-cs"/>
              </a:defRPr>
            </a:lvl3pPr>
            <a:lvl4pPr marL="1511915" indent="0" algn="l" defTabSz="914400" rtl="0" eaLnBrk="1" latinLnBrk="0" hangingPunct="1">
              <a:lnSpc>
                <a:spcPct val="90000"/>
              </a:lnSpc>
              <a:spcBef>
                <a:spcPts val="500"/>
              </a:spcBef>
              <a:buFont typeface="Arial" panose="020B0604020202020204" pitchFamily="34" charset="0"/>
              <a:buNone/>
              <a:defRPr sz="1102" kern="1200">
                <a:solidFill>
                  <a:schemeClr val="tx1"/>
                </a:solidFill>
                <a:latin typeface="Montserrat" pitchFamily="2" charset="0"/>
                <a:ea typeface="+mn-ea"/>
                <a:cs typeface="+mn-cs"/>
              </a:defRPr>
            </a:lvl4pPr>
            <a:lvl5pPr marL="2015886" indent="0" algn="l" defTabSz="914400" rtl="0" eaLnBrk="1" latinLnBrk="0" hangingPunct="1">
              <a:lnSpc>
                <a:spcPct val="90000"/>
              </a:lnSpc>
              <a:spcBef>
                <a:spcPts val="500"/>
              </a:spcBef>
              <a:buFont typeface="Arial" panose="020B0604020202020204" pitchFamily="34" charset="0"/>
              <a:buNone/>
              <a:defRPr sz="1102" kern="1200">
                <a:solidFill>
                  <a:schemeClr val="tx1"/>
                </a:solidFill>
                <a:latin typeface="Montserrat" pitchFamily="2" charset="0"/>
                <a:ea typeface="+mn-ea"/>
                <a:cs typeface="+mn-cs"/>
              </a:defRPr>
            </a:lvl5pPr>
            <a:lvl6pPr marL="2519858" indent="0" algn="l" defTabSz="914400" rtl="0" eaLnBrk="1" latinLnBrk="0" hangingPunct="1">
              <a:lnSpc>
                <a:spcPct val="90000"/>
              </a:lnSpc>
              <a:spcBef>
                <a:spcPts val="500"/>
              </a:spcBef>
              <a:buFont typeface="Arial" panose="020B0604020202020204" pitchFamily="34" charset="0"/>
              <a:buNone/>
              <a:defRPr sz="1102" kern="1200">
                <a:solidFill>
                  <a:schemeClr val="tx1"/>
                </a:solidFill>
                <a:latin typeface="+mn-lt"/>
                <a:ea typeface="+mn-ea"/>
                <a:cs typeface="+mn-cs"/>
              </a:defRPr>
            </a:lvl6pPr>
            <a:lvl7pPr marL="3023829" indent="0" algn="l" defTabSz="914400" rtl="0" eaLnBrk="1" latinLnBrk="0" hangingPunct="1">
              <a:lnSpc>
                <a:spcPct val="90000"/>
              </a:lnSpc>
              <a:spcBef>
                <a:spcPts val="500"/>
              </a:spcBef>
              <a:buFont typeface="Arial" panose="020B0604020202020204" pitchFamily="34" charset="0"/>
              <a:buNone/>
              <a:defRPr sz="1102" kern="1200">
                <a:solidFill>
                  <a:schemeClr val="tx1"/>
                </a:solidFill>
                <a:latin typeface="+mn-lt"/>
                <a:ea typeface="+mn-ea"/>
                <a:cs typeface="+mn-cs"/>
              </a:defRPr>
            </a:lvl7pPr>
            <a:lvl8pPr marL="3527801" indent="0" algn="l" defTabSz="914400" rtl="0" eaLnBrk="1" latinLnBrk="0" hangingPunct="1">
              <a:lnSpc>
                <a:spcPct val="90000"/>
              </a:lnSpc>
              <a:spcBef>
                <a:spcPts val="500"/>
              </a:spcBef>
              <a:buFont typeface="Arial" panose="020B0604020202020204" pitchFamily="34" charset="0"/>
              <a:buNone/>
              <a:defRPr sz="1102" kern="1200">
                <a:solidFill>
                  <a:schemeClr val="tx1"/>
                </a:solidFill>
                <a:latin typeface="+mn-lt"/>
                <a:ea typeface="+mn-ea"/>
                <a:cs typeface="+mn-cs"/>
              </a:defRPr>
            </a:lvl8pPr>
            <a:lvl9pPr marL="4031772" indent="0" algn="l" defTabSz="914400" rtl="0" eaLnBrk="1" latinLnBrk="0" hangingPunct="1">
              <a:lnSpc>
                <a:spcPct val="90000"/>
              </a:lnSpc>
              <a:spcBef>
                <a:spcPts val="500"/>
              </a:spcBef>
              <a:buFont typeface="Arial" panose="020B0604020202020204" pitchFamily="34" charset="0"/>
              <a:buNone/>
              <a:defRPr sz="1102" kern="1200">
                <a:solidFill>
                  <a:schemeClr val="tx1"/>
                </a:solidFill>
                <a:latin typeface="+mn-lt"/>
                <a:ea typeface="+mn-ea"/>
                <a:cs typeface="+mn-cs"/>
              </a:defRPr>
            </a:lvl9pPr>
          </a:lstStyle>
          <a:p>
            <a:pPr>
              <a:lnSpc>
                <a:spcPct val="100000"/>
              </a:lnSpc>
              <a:spcBef>
                <a:spcPts val="0"/>
              </a:spcBef>
              <a:buSzPts val="1300"/>
            </a:pPr>
            <a:r>
              <a:rPr lang="es-ES">
                <a:solidFill>
                  <a:schemeClr val="lt1"/>
                </a:solidFill>
                <a:latin typeface="Montserrat Black"/>
                <a:ea typeface="Montserrat Black"/>
                <a:cs typeface="Montserrat Black"/>
                <a:sym typeface="Montserrat Black"/>
              </a:rPr>
              <a:t>Ventajas competitivas</a:t>
            </a:r>
          </a:p>
        </p:txBody>
      </p:sp>
    </p:spTree>
    <p:extLst>
      <p:ext uri="{BB962C8B-B14F-4D97-AF65-F5344CB8AC3E}">
        <p14:creationId xmlns:p14="http://schemas.microsoft.com/office/powerpoint/2010/main" val="3834434898"/>
      </p:ext>
    </p:extLst>
  </p:cSld>
  <p:clrMap bg1="lt1" tx1="dk1" bg2="lt2" tx2="dk2" accent1="accent1" accent2="accent2" accent3="accent3" accent4="accent4" accent5="accent5" accent6="accent6" hlink="hlink" folHlink="folHlink"/>
  <p:sldLayoutIdLst>
    <p:sldLayoutId id="2147483668" r:id="rId1"/>
  </p:sldLayoutIdLst>
  <p:txStyles>
    <p:titleStyle>
      <a:lvl1pPr algn="l" defTabSz="914400" rtl="0" eaLnBrk="1" latinLnBrk="0" hangingPunct="1">
        <a:lnSpc>
          <a:spcPct val="90000"/>
        </a:lnSpc>
        <a:spcBef>
          <a:spcPct val="0"/>
        </a:spcBef>
        <a:buNone/>
        <a:defRPr sz="4400" kern="1200">
          <a:solidFill>
            <a:schemeClr val="tx1"/>
          </a:solidFill>
          <a:latin typeface="Montserrat" pitchFamily="2" charset="0"/>
          <a:ea typeface="+mj-ea"/>
          <a:cs typeface="+mj-cs"/>
        </a:defRPr>
      </a:lvl1pPr>
    </p:titleStyle>
    <p:bodyStyle>
      <a:lvl1pPr marL="0" indent="0" algn="just" defTabSz="914400" rtl="0" eaLnBrk="1" latinLnBrk="0" hangingPunct="1">
        <a:lnSpc>
          <a:spcPct val="90000"/>
        </a:lnSpc>
        <a:spcBef>
          <a:spcPts val="1000"/>
        </a:spcBef>
        <a:buFont typeface="Arial" panose="020B0604020202020204" pitchFamily="34" charset="0"/>
        <a:buNone/>
        <a:defRPr sz="1000" kern="1200">
          <a:solidFill>
            <a:schemeClr val="tx1"/>
          </a:solidFill>
          <a:latin typeface="Montserrat" pitchFamily="2" charset="0"/>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1000" b="1" kern="1200">
          <a:solidFill>
            <a:schemeClr val="tx1"/>
          </a:solidFill>
          <a:latin typeface="Montserrat"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1">
            <a:extLst>
              <a:ext uri="{FF2B5EF4-FFF2-40B4-BE49-F238E27FC236}">
                <a16:creationId xmlns:a16="http://schemas.microsoft.com/office/drawing/2014/main" id="{20AE456A-DE3E-4E2D-BFD4-3121E4A2DE74}"/>
              </a:ext>
            </a:extLst>
          </p:cNvPr>
          <p:cNvSpPr>
            <a:spLocks noGrp="1"/>
          </p:cNvSpPr>
          <p:nvPr>
            <p:ph type="pic" idx="1"/>
          </p:nvPr>
        </p:nvSpPr>
        <p:spPr/>
      </p:sp>
      <p:sp>
        <p:nvSpPr>
          <p:cNvPr id="3" name="Marcador de texto 2">
            <a:extLst>
              <a:ext uri="{FF2B5EF4-FFF2-40B4-BE49-F238E27FC236}">
                <a16:creationId xmlns:a16="http://schemas.microsoft.com/office/drawing/2014/main" id="{1B3D82AB-CAC7-4B5F-B789-DDB2699C7C42}"/>
              </a:ext>
            </a:extLst>
          </p:cNvPr>
          <p:cNvSpPr>
            <a:spLocks noGrp="1"/>
          </p:cNvSpPr>
          <p:nvPr>
            <p:ph type="body" sz="half" idx="2"/>
          </p:nvPr>
        </p:nvSpPr>
        <p:spPr>
          <a:xfrm>
            <a:off x="5014800" y="1343191"/>
            <a:ext cx="5328000" cy="1831271"/>
          </a:xfrm>
        </p:spPr>
        <p:txBody>
          <a:bodyPr/>
          <a:lstStyle/>
          <a:p>
            <a:r>
              <a:rPr lang="es-ES" dirty="0"/>
              <a:t>Se espera que los sensores de imagen se adapten a la iluminación ambiental y codifiquen correctamente el amplio rango dinámico de las escenas del mundo real, ambos desconocidos de antemano</a:t>
            </a:r>
            <a:r>
              <a:rPr lang="es-ES" dirty="0" smtClean="0"/>
              <a:t>.</a:t>
            </a:r>
          </a:p>
          <a:p>
            <a:r>
              <a:rPr lang="es-ES" dirty="0"/>
              <a:t>El estándar de adaptación del enfoque en los sensores de imagen comerciales implica: la búsqueda iterativa de un ajuste de exposición adecuado en función de aspectos prescritos de la escena mediante técnicas de AE, lo que puede provocar parpadeos en escenas sometidas a cambios bruscos de iluminación; y la captura de varias imágenes con diferentes tiempos de exposición para componer una imagen HDR mediante el horquillado de exposiciones, lo que puede generar artefactos por movimiento. El proceso completo prolonga la formación de la imagen.</a:t>
            </a:r>
            <a:endParaRPr lang="es-ES" dirty="0"/>
          </a:p>
        </p:txBody>
      </p:sp>
      <p:sp>
        <p:nvSpPr>
          <p:cNvPr id="4" name="Marcador de texto 3">
            <a:extLst>
              <a:ext uri="{FF2B5EF4-FFF2-40B4-BE49-F238E27FC236}">
                <a16:creationId xmlns:a16="http://schemas.microsoft.com/office/drawing/2014/main" id="{D8E66C61-37A6-4BA7-B5EE-3314C89F18C4}"/>
              </a:ext>
            </a:extLst>
          </p:cNvPr>
          <p:cNvSpPr>
            <a:spLocks noGrp="1"/>
          </p:cNvSpPr>
          <p:nvPr>
            <p:ph type="body" sz="half" idx="13"/>
          </p:nvPr>
        </p:nvSpPr>
        <p:spPr/>
        <p:txBody>
          <a:bodyPr/>
          <a:lstStyle/>
          <a:p>
            <a:r>
              <a:rPr lang="es-ES" dirty="0"/>
              <a:t>Novedosa tecnología </a:t>
            </a:r>
            <a:r>
              <a:rPr lang="es-ES" dirty="0" smtClean="0"/>
              <a:t>de sensores que </a:t>
            </a:r>
            <a:r>
              <a:rPr lang="es-ES" dirty="0"/>
              <a:t>fusiona simultáneamente AE y HDR durante la captura de imágenes. Adecuada para aplicaciones que exigen una rápida toma de decisiones: navegación en robots y drones, seguridad, vigilancia...</a:t>
            </a:r>
            <a:endParaRPr lang="es-ES" dirty="0"/>
          </a:p>
        </p:txBody>
      </p:sp>
      <p:sp>
        <p:nvSpPr>
          <p:cNvPr id="5" name="Marcador de texto 4">
            <a:extLst>
              <a:ext uri="{FF2B5EF4-FFF2-40B4-BE49-F238E27FC236}">
                <a16:creationId xmlns:a16="http://schemas.microsoft.com/office/drawing/2014/main" id="{0A46E64A-A03F-4AF4-B117-1586FBA2B6FA}"/>
              </a:ext>
            </a:extLst>
          </p:cNvPr>
          <p:cNvSpPr>
            <a:spLocks noGrp="1"/>
          </p:cNvSpPr>
          <p:nvPr>
            <p:ph type="body" sz="half" idx="14"/>
          </p:nvPr>
        </p:nvSpPr>
        <p:spPr>
          <a:xfrm>
            <a:off x="252000" y="929931"/>
            <a:ext cx="4147200" cy="1107996"/>
          </a:xfrm>
        </p:spPr>
        <p:txBody>
          <a:bodyPr/>
          <a:lstStyle/>
          <a:p>
            <a:r>
              <a:rPr lang="es-ES" dirty="0"/>
              <a:t>Método y hardware para la obtención simultánea de imágenes AE y HDR en un solo disparo</a:t>
            </a:r>
            <a:endParaRPr lang="es-ES" dirty="0"/>
          </a:p>
        </p:txBody>
      </p:sp>
      <p:sp>
        <p:nvSpPr>
          <p:cNvPr id="6" name="Marcador de texto 5">
            <a:extLst>
              <a:ext uri="{FF2B5EF4-FFF2-40B4-BE49-F238E27FC236}">
                <a16:creationId xmlns:a16="http://schemas.microsoft.com/office/drawing/2014/main" id="{7EFF1341-82AF-4A55-9F37-EFEAEC4C2EE4}"/>
              </a:ext>
            </a:extLst>
          </p:cNvPr>
          <p:cNvSpPr>
            <a:spLocks noGrp="1"/>
          </p:cNvSpPr>
          <p:nvPr>
            <p:ph type="body" sz="half" idx="15"/>
          </p:nvPr>
        </p:nvSpPr>
        <p:spPr>
          <a:xfrm>
            <a:off x="5014800" y="3747642"/>
            <a:ext cx="5328000" cy="1566711"/>
          </a:xfrm>
        </p:spPr>
        <p:txBody>
          <a:bodyPr/>
          <a:lstStyle/>
          <a:p>
            <a:r>
              <a:rPr lang="es-ES" dirty="0"/>
              <a:t>Una implementación hardware basada en circuitos de matriz de píxeles, que ajusta automáticamente su respuesta a la iluminación ambiental y adapta el mapa de </a:t>
            </a:r>
            <a:r>
              <a:rPr lang="es-ES" dirty="0" err="1"/>
              <a:t>radiancia</a:t>
            </a:r>
            <a:r>
              <a:rPr lang="es-ES" dirty="0"/>
              <a:t> de la escena al rango de señal disponible. El sensor presenta una respuesta lineal para niveles bajos de intensidad luminosa y una no lineal para niveles altos de intensidad luminosa - "baja" y "alta" en relación con la iluminación ambiental. No se requiere tiempo adicional aparte del intervalo de </a:t>
            </a:r>
            <a:r>
              <a:rPr lang="es-ES" dirty="0" err="1"/>
              <a:t>fotointegración</a:t>
            </a:r>
            <a:r>
              <a:rPr lang="es-ES" dirty="0"/>
              <a:t> para generar una imagen HDR. Se pueden acomodar mapas de </a:t>
            </a:r>
            <a:r>
              <a:rPr lang="es-ES" dirty="0" err="1"/>
              <a:t>radiancia</a:t>
            </a:r>
            <a:r>
              <a:rPr lang="es-ES" dirty="0"/>
              <a:t> arbitrarios dentro del rango de señal disponible. Los circuitos propuestos funcionan asíncronamente una vez restablecidos los píxeles, sin necesidad de control externo.</a:t>
            </a:r>
            <a:endParaRPr lang="es-ES" dirty="0"/>
          </a:p>
        </p:txBody>
      </p:sp>
      <p:sp>
        <p:nvSpPr>
          <p:cNvPr id="7" name="Marcador de texto 6">
            <a:extLst>
              <a:ext uri="{FF2B5EF4-FFF2-40B4-BE49-F238E27FC236}">
                <a16:creationId xmlns:a16="http://schemas.microsoft.com/office/drawing/2014/main" id="{A7ECBA2E-247E-4161-8AA2-88BC85FF0ADC}"/>
              </a:ext>
            </a:extLst>
          </p:cNvPr>
          <p:cNvSpPr>
            <a:spLocks noGrp="1"/>
          </p:cNvSpPr>
          <p:nvPr>
            <p:ph type="body" sz="half" idx="16"/>
          </p:nvPr>
        </p:nvSpPr>
        <p:spPr/>
        <p:txBody>
          <a:bodyPr/>
          <a:lstStyle/>
          <a:p>
            <a:r>
              <a:rPr lang="es-ES" dirty="0" smtClean="0"/>
              <a:t>Solicitud de patente prioritaria</a:t>
            </a:r>
            <a:endParaRPr lang="es-ES" dirty="0"/>
          </a:p>
        </p:txBody>
      </p:sp>
      <p:sp>
        <p:nvSpPr>
          <p:cNvPr id="8" name="Marcador de texto 7">
            <a:extLst>
              <a:ext uri="{FF2B5EF4-FFF2-40B4-BE49-F238E27FC236}">
                <a16:creationId xmlns:a16="http://schemas.microsoft.com/office/drawing/2014/main" id="{78CF2FE6-E52C-4CC5-B110-98223E43897F}"/>
              </a:ext>
            </a:extLst>
          </p:cNvPr>
          <p:cNvSpPr>
            <a:spLocks noGrp="1"/>
          </p:cNvSpPr>
          <p:nvPr>
            <p:ph type="body" sz="half" idx="17"/>
          </p:nvPr>
        </p:nvSpPr>
        <p:spPr/>
        <p:txBody>
          <a:bodyPr/>
          <a:lstStyle/>
          <a:p>
            <a:r>
              <a:rPr lang="es-ES" dirty="0" smtClean="0"/>
              <a:t>Prueba experimental del concepto</a:t>
            </a:r>
            <a:endParaRPr lang="es-ES" dirty="0"/>
          </a:p>
        </p:txBody>
      </p:sp>
      <p:sp>
        <p:nvSpPr>
          <p:cNvPr id="9" name="Marcador de texto 8">
            <a:extLst>
              <a:ext uri="{FF2B5EF4-FFF2-40B4-BE49-F238E27FC236}">
                <a16:creationId xmlns:a16="http://schemas.microsoft.com/office/drawing/2014/main" id="{A2B4096F-050D-42AE-9F45-4E7D3B6D1569}"/>
              </a:ext>
            </a:extLst>
          </p:cNvPr>
          <p:cNvSpPr>
            <a:spLocks noGrp="1"/>
          </p:cNvSpPr>
          <p:nvPr>
            <p:ph type="body" sz="half" idx="18"/>
          </p:nvPr>
        </p:nvSpPr>
        <p:spPr/>
        <p:txBody>
          <a:bodyPr/>
          <a:lstStyle/>
          <a:p>
            <a:r>
              <a:rPr lang="es-ES" dirty="0"/>
              <a:t>José Andrés Espino Román</a:t>
            </a:r>
            <a:endParaRPr lang="es-ES" dirty="0"/>
          </a:p>
        </p:txBody>
      </p:sp>
      <p:sp>
        <p:nvSpPr>
          <p:cNvPr id="10" name="Marcador de texto 9">
            <a:extLst>
              <a:ext uri="{FF2B5EF4-FFF2-40B4-BE49-F238E27FC236}">
                <a16:creationId xmlns:a16="http://schemas.microsoft.com/office/drawing/2014/main" id="{E63DE384-C6B9-4CCC-95CE-35DD600B4782}"/>
              </a:ext>
            </a:extLst>
          </p:cNvPr>
          <p:cNvSpPr>
            <a:spLocks noGrp="1"/>
          </p:cNvSpPr>
          <p:nvPr>
            <p:ph type="body" sz="half" idx="19"/>
          </p:nvPr>
        </p:nvSpPr>
        <p:spPr/>
        <p:txBody>
          <a:bodyPr/>
          <a:lstStyle/>
          <a:p>
            <a:r>
              <a:rPr lang="es-ES" dirty="0" smtClean="0"/>
              <a:t>innovacion@imse-cnm.csic.es</a:t>
            </a:r>
            <a:endParaRPr lang="es-ES" dirty="0"/>
          </a:p>
        </p:txBody>
      </p:sp>
      <p:sp>
        <p:nvSpPr>
          <p:cNvPr id="11" name="Marcador de texto 10">
            <a:extLst>
              <a:ext uri="{FF2B5EF4-FFF2-40B4-BE49-F238E27FC236}">
                <a16:creationId xmlns:a16="http://schemas.microsoft.com/office/drawing/2014/main" id="{F128C2B8-6985-49AF-8532-FE80E7DC1B90}"/>
              </a:ext>
            </a:extLst>
          </p:cNvPr>
          <p:cNvSpPr>
            <a:spLocks noGrp="1"/>
          </p:cNvSpPr>
          <p:nvPr>
            <p:ph type="body" sz="half" idx="22"/>
          </p:nvPr>
        </p:nvSpPr>
        <p:spPr/>
        <p:txBody>
          <a:bodyPr/>
          <a:lstStyle/>
          <a:p>
            <a:r>
              <a:rPr lang="es-ES" dirty="0"/>
              <a:t>CSIC/JA/001</a:t>
            </a:r>
            <a:endParaRPr lang="es-ES" dirty="0"/>
          </a:p>
        </p:txBody>
      </p:sp>
      <p:sp>
        <p:nvSpPr>
          <p:cNvPr id="12" name="Marcador de texto 11">
            <a:extLst>
              <a:ext uri="{FF2B5EF4-FFF2-40B4-BE49-F238E27FC236}">
                <a16:creationId xmlns:a16="http://schemas.microsoft.com/office/drawing/2014/main" id="{1D162651-D03B-4B2F-8386-49137A28F815}"/>
              </a:ext>
            </a:extLst>
          </p:cNvPr>
          <p:cNvSpPr>
            <a:spLocks noGrp="1"/>
          </p:cNvSpPr>
          <p:nvPr>
            <p:ph type="body" sz="half" idx="24"/>
          </p:nvPr>
        </p:nvSpPr>
        <p:spPr/>
        <p:txBody>
          <a:bodyPr/>
          <a:lstStyle/>
          <a:p>
            <a:r>
              <a:rPr lang="es-ES" dirty="0"/>
              <a:t>Primera técnica de formación de imágenes que integra AE y HDR de forma asíncrona en un solo disparo, manteniendo una respuesta lineal de los píxeles</a:t>
            </a:r>
            <a:r>
              <a:rPr lang="es-ES" dirty="0" smtClean="0"/>
              <a:t>.</a:t>
            </a:r>
          </a:p>
          <a:p>
            <a:r>
              <a:rPr lang="es-ES" dirty="0" smtClean="0"/>
              <a:t>Proceso </a:t>
            </a:r>
            <a:r>
              <a:rPr lang="es-ES" dirty="0"/>
              <a:t>de formación de imagen sencillo y rápido, que no requiere ni control externo ni suposiciones sobre las condiciones de iluminación de la escena</a:t>
            </a:r>
            <a:r>
              <a:rPr lang="es-ES" dirty="0" smtClean="0"/>
              <a:t>.</a:t>
            </a:r>
          </a:p>
          <a:p>
            <a:r>
              <a:rPr lang="es-ES" dirty="0" smtClean="0"/>
              <a:t>Ahorro </a:t>
            </a:r>
            <a:r>
              <a:rPr lang="es-ES" dirty="0"/>
              <a:t>de memoria y recursos del sistema computacional: no requiere composición de múltiples imágenes.</a:t>
            </a:r>
            <a:endParaRPr lang="es-ES" dirty="0"/>
          </a:p>
        </p:txBody>
      </p:sp>
      <p:sp>
        <p:nvSpPr>
          <p:cNvPr id="13" name="Rectángulo 12"/>
          <p:cNvSpPr/>
          <p:nvPr/>
        </p:nvSpPr>
        <p:spPr>
          <a:xfrm>
            <a:off x="252000" y="2124000"/>
            <a:ext cx="4140000" cy="1944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48285" indent="-158115" algn="just">
              <a:lnSpc>
                <a:spcPct val="107000"/>
              </a:lnSpc>
              <a:spcAft>
                <a:spcPts val="0"/>
              </a:spcAft>
            </a:pPr>
            <a:r>
              <a:rPr lang="es-ES" sz="700">
                <a:solidFill>
                  <a:srgbClr val="C00000"/>
                </a:solidFill>
                <a:effectLst/>
                <a:ea typeface="Calibri" panose="020F0502020204030204" pitchFamily="34" charset="0"/>
                <a:cs typeface="Times New Roman" panose="02020603050405020304" pitchFamily="18" charset="0"/>
              </a:rPr>
              <a:t> </a:t>
            </a:r>
            <a:endParaRPr lang="es-ES" sz="11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9180182"/>
      </p:ext>
    </p:extLst>
  </p:cSld>
  <p:clrMapOvr>
    <a:masterClrMapping/>
  </p:clrMapOvr>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TRON Folleto 2024_3" id="{758C8BA9-9FC0-4389-B1F9-B762BFB5E58A}" vid="{4BB1E77F-1E2A-4CAF-9687-776A7B88E310}"/>
    </a:ext>
  </a:extLst>
</a:theme>
</file>

<file path=docProps/app.xml><?xml version="1.0" encoding="utf-8"?>
<Properties xmlns="http://schemas.openxmlformats.org/officeDocument/2006/extended-properties" xmlns:vt="http://schemas.openxmlformats.org/officeDocument/2006/docPropsVTypes">
  <Template>PATRON Folleto 2024_3</Template>
  <TotalTime>55</TotalTime>
  <Words>377</Words>
  <Application>Microsoft Office PowerPoint</Application>
  <PresentationFormat>Personalizado</PresentationFormat>
  <Paragraphs>14</Paragraphs>
  <Slides>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vt:i4>
      </vt:variant>
    </vt:vector>
  </HeadingPairs>
  <TitlesOfParts>
    <vt:vector size="9" baseType="lpstr">
      <vt:lpstr>Arial</vt:lpstr>
      <vt:lpstr>Calibri</vt:lpstr>
      <vt:lpstr>Montserrat</vt:lpstr>
      <vt:lpstr>Montserrat Black</vt:lpstr>
      <vt:lpstr>Montserrat Medium</vt:lpstr>
      <vt:lpstr>Symbol</vt:lpstr>
      <vt:lpstr>Times New Roman</vt:lpstr>
      <vt:lpstr>Diseño personalizado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CSIC-IMM</dc:creator>
  <cp:lastModifiedBy>secretaria3.ext</cp:lastModifiedBy>
  <cp:revision>6</cp:revision>
  <dcterms:created xsi:type="dcterms:W3CDTF">2024-05-15T10:04:26Z</dcterms:created>
  <dcterms:modified xsi:type="dcterms:W3CDTF">2024-05-27T12:13:09Z</dcterms:modified>
</cp:coreProperties>
</file>